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70" r:id="rId6"/>
    <p:sldId id="271" r:id="rId7"/>
    <p:sldId id="272" r:id="rId8"/>
    <p:sldId id="300" r:id="rId9"/>
    <p:sldId id="262" r:id="rId10"/>
    <p:sldId id="294" r:id="rId11"/>
    <p:sldId id="301" r:id="rId12"/>
    <p:sldId id="302" r:id="rId13"/>
    <p:sldId id="276" r:id="rId14"/>
    <p:sldId id="279" r:id="rId15"/>
    <p:sldId id="303" r:id="rId16"/>
    <p:sldId id="304" r:id="rId17"/>
    <p:sldId id="295" r:id="rId18"/>
    <p:sldId id="296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8"/>
    <p:restoredTop sz="84299"/>
  </p:normalViewPr>
  <p:slideViewPr>
    <p:cSldViewPr snapToGrid="0">
      <p:cViewPr varScale="1">
        <p:scale>
          <a:sx n="95" d="100"/>
          <a:sy n="95" d="100"/>
        </p:scale>
        <p:origin x="11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4EA651-19FB-9346-99F2-6023DD4B860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8AE4A5-E789-2C4F-8266-BD8FBF87593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9890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318134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814375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139114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33331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28101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Transporter: 1000 demonstrations, train with 40K iterations</a:t>
            </a:r>
          </a:p>
          <a:p>
            <a:r>
              <a:rPr kumimoji="1" lang="en-US" altLang="zh-TW" dirty="0"/>
              <a:t>CLIPort: 1000 demonstrations, train with 200K iterations</a:t>
            </a:r>
          </a:p>
          <a:p>
            <a:r>
              <a:rPr kumimoji="1" lang="en-US" altLang="zh-TW" dirty="0"/>
              <a:t>Ours: 500 demonstrations, train with 115 * 500  = 57.5K iterations for CLIPort, 55 * 500 = 27.5K iterations for our method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Network too complex.</a:t>
            </a:r>
          </a:p>
          <a:p>
            <a:r>
              <a:rPr kumimoji="1" lang="en-US" altLang="zh-TW" dirty="0"/>
              <a:t>The next block to pick could have multiple option.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522107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283738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47680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908361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02709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120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67503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5469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70334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800" dirty="0">
              <a:effectLst/>
              <a:latin typeface="NimbusRomNo9L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26912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92084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74732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AE4A5-E789-2C4F-8266-BD8FBF875937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7716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EB24A4-98DA-92DB-DD7F-0766F1117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B62472F-8F1D-A82E-E9CE-840446A230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789D47D-724F-80F1-FF21-31C5465D2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9C6417-DEE5-9EEA-73D5-E69ED50A4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354F02-E706-39F2-6CCD-6691945D7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78328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C73106-0C1B-8CAB-DD03-1AE54A191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DB6029D-0EF6-28A9-6DDF-61B95AAFB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F49A3D1-9D2D-80BE-7550-297E9A4A7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A2F390-76C0-732E-E119-CF4F6AEC5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379C2EF-F603-FE1B-2B78-6EF419C5A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27534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260881A-446F-C18E-1A73-B4F028DFB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FA79E82-5360-A7D7-CA78-CB2AB6252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0D4C212-7F9A-2E3A-9D72-B49A7B132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491AE7-7EBB-295E-600B-91556EF4B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D4BCD28-EC59-B039-91D3-95A6CAB81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33139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EB5EE9-933C-54A0-5809-663D4F89D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DE076E-145B-9431-6405-4421ABB17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516039-9728-C509-7F7C-E1F1913B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B21BA2-484D-F8D9-C48C-CE90B2171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D531DF-6AF9-E888-1BA2-66E321137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10598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754A0E-8C6E-FB1C-19CC-8C0A9F6FA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94CBA7-5A62-826A-33B2-8326C798C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AF1A2FD-0883-CC6E-500B-F64ABE74D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C3A2AD-1AC8-0501-9338-F3E9F0B91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371280B-B271-F59B-6277-B8054F912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13931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494A59-92DF-B579-89BD-BB1A788A4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1E90994-9F94-7586-D460-2EAB9D062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78A76B1-BA6C-B824-233B-644271054E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C86C19-9839-FCB7-BCAD-6ACDFA901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C6B3081-7CB0-7FF1-245E-39E93DEC1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9D1CE07-2C82-03AD-D134-33050E7FC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26256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A21BDF-8666-C6F4-0393-FB7EC3069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629E5A3-6F4D-9E34-7791-85D17C027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6896113-FA41-74ED-3052-EAE6E7E47F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E9FECD7-79B8-3AD9-4BCB-5DDB2B182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91E62C6-880A-4CE4-8CF3-0EC1C34265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121B9F6-F3B1-B068-CDA2-F5F7116BA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1B8FC04-36B7-AA1C-C52C-F90AFCFF5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66600B7-2828-1F9E-A784-7D71B9046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0210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6B7E8E-41A9-A945-1113-454ABCC05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DBC7757-3D9A-B420-0112-B33D88D65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A9ABC85-25F3-C27F-A3CA-71446AD2D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93C9512-2C70-4B83-E3B6-2FCC4C564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431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1054ED8-A085-6CAA-DDDC-4315BBF5F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20776FF-D8D3-848C-C715-9D1DBB683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0771205-D30B-C3A7-8142-CB47BEF5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4377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D28DE4-C28B-17EA-C925-82F3BC2A0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A5B56C-3F9D-7501-B864-80D83A763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4E17CF4-036F-03FF-29AD-2247B4B8F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A54FEF0-A90C-0885-4280-1783DED1A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E6F81FA-C325-B7C1-6261-43FC7B9A8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36C730F-780D-B68C-3B51-5BAD40C2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9407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BA10A7-CF61-DB8B-1152-93671DC79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095D606-22F4-EE90-9CAB-1DEFDE6120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7FF9FB8-8B32-24A8-5B45-D75F67AF7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F018A73-FDAC-1A97-3AE1-75F4B7299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935357-6EA9-CE89-2594-FAC90B310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56ECD5D-1CDD-85AB-FF4D-CDDBB225E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45699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498FB2A-A58E-BAC8-8D50-FE79DF7E2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A18BFB1-8737-2C80-CB89-5A4855723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BC9143-7682-7616-06FB-1382062369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B91DE-678C-B940-8C7A-608BBC590C9A}" type="datetimeFigureOut">
              <a:rPr kumimoji="1" lang="zh-TW" altLang="en-US" smtClean="0"/>
              <a:t>2023/11/29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9C659DE-DA3E-783D-8FE7-20F6B8ED2B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A81ACA-0CFD-3C42-9209-7DE412E88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CE5C9F-A160-3E47-9A21-FB9724F5937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76313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media" Target="../media/media3.mp4"/><Relationship Id="rId7" Type="http://schemas.openxmlformats.org/officeDocument/2006/relationships/image" Target="../media/image1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video" Target="../media/media7.mp4"/><Relationship Id="rId13" Type="http://schemas.openxmlformats.org/officeDocument/2006/relationships/image" Target="../media/image22.png"/><Relationship Id="rId3" Type="http://schemas.microsoft.com/office/2007/relationships/media" Target="../media/media5.mp4"/><Relationship Id="rId7" Type="http://schemas.microsoft.com/office/2007/relationships/media" Target="../media/media7.mp4"/><Relationship Id="rId12" Type="http://schemas.openxmlformats.org/officeDocument/2006/relationships/image" Target="../media/image21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video" Target="../media/media6.mp4"/><Relationship Id="rId11" Type="http://schemas.openxmlformats.org/officeDocument/2006/relationships/image" Target="../media/image20.png"/><Relationship Id="rId5" Type="http://schemas.microsoft.com/office/2007/relationships/media" Target="../media/media6.mp4"/><Relationship Id="rId15" Type="http://schemas.openxmlformats.org/officeDocument/2006/relationships/image" Target="../media/image24.png"/><Relationship Id="rId10" Type="http://schemas.openxmlformats.org/officeDocument/2006/relationships/notesSlide" Target="../notesSlides/notesSlide15.xml"/><Relationship Id="rId4" Type="http://schemas.openxmlformats.org/officeDocument/2006/relationships/video" Target="../media/media5.mp4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3" Type="http://schemas.microsoft.com/office/2007/relationships/media" Target="../media/media9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28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video" Target="../media/media10.mp4"/><Relationship Id="rId11" Type="http://schemas.openxmlformats.org/officeDocument/2006/relationships/image" Target="../media/image27.png"/><Relationship Id="rId5" Type="http://schemas.microsoft.com/office/2007/relationships/media" Target="../media/media10.mp4"/><Relationship Id="rId10" Type="http://schemas.openxmlformats.org/officeDocument/2006/relationships/image" Target="../media/image26.png"/><Relationship Id="rId4" Type="http://schemas.openxmlformats.org/officeDocument/2006/relationships/video" Target="../media/media9.mp4"/><Relationship Id="rId9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29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806285-D278-6C52-C8F1-189AFC704F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3200" b="1" dirty="0">
                <a:solidFill>
                  <a:srgbClr val="212529"/>
                </a:solidFill>
                <a:latin typeface="Lato" panose="020F0502020204030203" pitchFamily="34" charset="0"/>
              </a:rPr>
              <a:t>LALA:</a:t>
            </a:r>
            <a:r>
              <a:rPr lang="en-US" altLang="zh-TW" sz="3200" b="1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 </a:t>
            </a:r>
            <a:br>
              <a:rPr lang="en-US" altLang="zh-TW" sz="3200" b="0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</a:br>
            <a:r>
              <a:rPr lang="en-US" altLang="zh-TW" sz="3200" b="1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L</a:t>
            </a:r>
            <a:r>
              <a:rPr lang="en-US" altLang="zh-TW" sz="3200" b="0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earning Object </a:t>
            </a:r>
            <a:r>
              <a:rPr lang="en-US" altLang="zh-TW" sz="3200" b="1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A</a:t>
            </a:r>
            <a:r>
              <a:rPr lang="en-US" altLang="zh-TW" sz="3200" b="0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ssembly via </a:t>
            </a:r>
            <a:r>
              <a:rPr lang="en-US" altLang="zh-TW" sz="3200" b="1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L</a:t>
            </a:r>
            <a:r>
              <a:rPr lang="en-US" altLang="zh-TW" sz="3200" b="0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earning to </a:t>
            </a:r>
            <a:r>
              <a:rPr lang="en-US" altLang="zh-TW" sz="3200" b="1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A</a:t>
            </a:r>
            <a:r>
              <a:rPr lang="en-US" altLang="zh-TW" sz="3200" b="0" i="0" u="none" strike="noStrike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ttend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4CCE60-69F1-2B88-F5C2-DD1D63C42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262" y="3913620"/>
            <a:ext cx="11289475" cy="707807"/>
          </a:xfrm>
        </p:spPr>
        <p:txBody>
          <a:bodyPr>
            <a:normAutofit/>
          </a:bodyPr>
          <a:lstStyle/>
          <a:p>
            <a:r>
              <a:rPr kumimoji="1" lang="en-US" altLang="zh-TW" sz="2000" dirty="0"/>
              <a:t>Presenter: Hao-Yu (Max) Hsu</a:t>
            </a:r>
          </a:p>
        </p:txBody>
      </p:sp>
    </p:spTree>
    <p:extLst>
      <p:ext uri="{BB962C8B-B14F-4D97-AF65-F5344CB8AC3E}">
        <p14:creationId xmlns:p14="http://schemas.microsoft.com/office/powerpoint/2010/main" val="3149214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Method Design - Multi-view Target-driven Transporter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54"/>
            <a:ext cx="10515600" cy="2052967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Fuse multi-view features into top-down orthographic feature maps.</a:t>
            </a:r>
          </a:p>
          <a:p>
            <a:r>
              <a:rPr kumimoji="1" lang="en-US" altLang="zh-TW" sz="2400" dirty="0"/>
              <a:t>Add target observation as network inputs.</a:t>
            </a:r>
          </a:p>
          <a:p>
            <a:pPr lvl="1"/>
            <a:r>
              <a:rPr kumimoji="1" lang="en-US" altLang="zh-TW" sz="2000" dirty="0"/>
              <a:t>Single-stream</a:t>
            </a:r>
          </a:p>
          <a:p>
            <a:pPr lvl="1"/>
            <a:r>
              <a:rPr kumimoji="1" lang="en-US" altLang="zh-TW" sz="2000" dirty="0"/>
              <a:t>Two-stream</a:t>
            </a:r>
          </a:p>
          <a:p>
            <a:pPr lvl="1"/>
            <a:r>
              <a:rPr kumimoji="1" lang="en-US" altLang="zh-TW" sz="2000" dirty="0"/>
              <a:t>Two-stream with lateral connections</a:t>
            </a:r>
            <a:endParaRPr kumimoji="1" lang="en-US" altLang="zh-TW" sz="1600" dirty="0"/>
          </a:p>
          <a:p>
            <a:endParaRPr kumimoji="1"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194640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44C7AB69-31CA-42B7-2E6F-7B8310E4BD3D}"/>
              </a:ext>
            </a:extLst>
          </p:cNvPr>
          <p:cNvSpPr/>
          <p:nvPr/>
        </p:nvSpPr>
        <p:spPr>
          <a:xfrm>
            <a:off x="4380842" y="2649901"/>
            <a:ext cx="2518979" cy="18892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Method Design - Multi-view Target-driven Transporter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54"/>
            <a:ext cx="10515600" cy="539477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Fuse </a:t>
            </a:r>
            <a:r>
              <a:rPr kumimoji="1" lang="en-US" altLang="zh-TW" sz="2400" b="1" dirty="0"/>
              <a:t>multi-view</a:t>
            </a:r>
            <a:r>
              <a:rPr kumimoji="1" lang="en-US" altLang="zh-TW" sz="2400" dirty="0"/>
              <a:t> features into top-down orthographic feature maps.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1338B9A-8F6D-99A1-EB92-5BE576631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2607" y="2488311"/>
            <a:ext cx="2518979" cy="1889234"/>
          </a:xfrm>
          <a:prstGeom prst="rect">
            <a:avLst/>
          </a:prstGeom>
        </p:spPr>
      </p:pic>
      <p:grpSp>
        <p:nvGrpSpPr>
          <p:cNvPr id="18" name="群組 17">
            <a:extLst>
              <a:ext uri="{FF2B5EF4-FFF2-40B4-BE49-F238E27FC236}">
                <a16:creationId xmlns:a16="http://schemas.microsoft.com/office/drawing/2014/main" id="{71FD9256-84E8-B912-12FA-E36FAD3E4B41}"/>
              </a:ext>
            </a:extLst>
          </p:cNvPr>
          <p:cNvGrpSpPr/>
          <p:nvPr/>
        </p:nvGrpSpPr>
        <p:grpSpPr>
          <a:xfrm>
            <a:off x="8364158" y="2906773"/>
            <a:ext cx="1808980" cy="1375489"/>
            <a:chOff x="8850037" y="2809739"/>
            <a:chExt cx="1808980" cy="1375489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0A873DC-7F76-6F74-38E3-1549CA2EF359}"/>
                </a:ext>
              </a:extLst>
            </p:cNvPr>
            <p:cNvSpPr/>
            <p:nvPr/>
          </p:nvSpPr>
          <p:spPr>
            <a:xfrm>
              <a:off x="8997182" y="2938851"/>
              <a:ext cx="1661835" cy="1246377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96EBA447-7033-60E3-A028-A3C9937B4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50037" y="2809739"/>
              <a:ext cx="1661835" cy="1246377"/>
            </a:xfrm>
            <a:prstGeom prst="rect">
              <a:avLst/>
            </a:prstGeom>
          </p:spPr>
        </p:pic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7C175BB2-B443-BF64-FE16-1885CD57F68A}"/>
              </a:ext>
            </a:extLst>
          </p:cNvPr>
          <p:cNvGrpSpPr/>
          <p:nvPr/>
        </p:nvGrpSpPr>
        <p:grpSpPr>
          <a:xfrm>
            <a:off x="2704543" y="5107879"/>
            <a:ext cx="1825073" cy="1384996"/>
            <a:chOff x="2322460" y="5093727"/>
            <a:chExt cx="1825073" cy="1384996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A0DA80E-958B-9018-D82F-F3F764F77637}"/>
                </a:ext>
              </a:extLst>
            </p:cNvPr>
            <p:cNvSpPr/>
            <p:nvPr/>
          </p:nvSpPr>
          <p:spPr>
            <a:xfrm>
              <a:off x="2485698" y="5232346"/>
              <a:ext cx="1661835" cy="1246377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6B107F6B-EA43-C47E-7B34-5F90B8F11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22460" y="5093727"/>
              <a:ext cx="1661836" cy="1246377"/>
            </a:xfrm>
            <a:prstGeom prst="rect">
              <a:avLst/>
            </a:prstGeom>
          </p:spPr>
        </p:pic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5E43EC75-DAF9-7B13-DD0A-5B9198B47814}"/>
              </a:ext>
            </a:extLst>
          </p:cNvPr>
          <p:cNvGrpSpPr/>
          <p:nvPr/>
        </p:nvGrpSpPr>
        <p:grpSpPr>
          <a:xfrm>
            <a:off x="6421820" y="5094999"/>
            <a:ext cx="1825072" cy="1371874"/>
            <a:chOff x="6096000" y="5246499"/>
            <a:chExt cx="1825072" cy="1371874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8BEB4B9-D780-D7AF-16DB-F8CDDAC80D34}"/>
                </a:ext>
              </a:extLst>
            </p:cNvPr>
            <p:cNvSpPr/>
            <p:nvPr/>
          </p:nvSpPr>
          <p:spPr>
            <a:xfrm>
              <a:off x="6259237" y="5371996"/>
              <a:ext cx="1661835" cy="1246377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DD8F74BE-EA98-381A-DE8B-0C934C5E9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6000" y="5246499"/>
              <a:ext cx="1661835" cy="1246376"/>
            </a:xfrm>
            <a:prstGeom prst="rect">
              <a:avLst/>
            </a:prstGeom>
          </p:spPr>
        </p:pic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7D49FEAC-B895-9C47-F461-972BCEA5FA24}"/>
              </a:ext>
            </a:extLst>
          </p:cNvPr>
          <p:cNvGrpSpPr/>
          <p:nvPr/>
        </p:nvGrpSpPr>
        <p:grpSpPr>
          <a:xfrm>
            <a:off x="1098060" y="2832118"/>
            <a:ext cx="1818445" cy="1395685"/>
            <a:chOff x="838200" y="2649901"/>
            <a:chExt cx="1818445" cy="1395685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7665EC0-2220-96C4-B4F8-02B0F4EC8C6F}"/>
                </a:ext>
              </a:extLst>
            </p:cNvPr>
            <p:cNvSpPr/>
            <p:nvPr/>
          </p:nvSpPr>
          <p:spPr>
            <a:xfrm>
              <a:off x="994810" y="2799209"/>
              <a:ext cx="1661835" cy="1246377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D88F7849-E4CE-D9DC-B21E-0B96CE331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8200" y="2649901"/>
              <a:ext cx="1661835" cy="1246376"/>
            </a:xfrm>
            <a:prstGeom prst="rect">
              <a:avLst/>
            </a:prstGeom>
          </p:spPr>
        </p:pic>
      </p:grpSp>
      <p:sp>
        <p:nvSpPr>
          <p:cNvPr id="23" name="向右箭號 22">
            <a:extLst>
              <a:ext uri="{FF2B5EF4-FFF2-40B4-BE49-F238E27FC236}">
                <a16:creationId xmlns:a16="http://schemas.microsoft.com/office/drawing/2014/main" id="{BBA19875-599A-0EBF-509E-8A96582AD5D5}"/>
              </a:ext>
            </a:extLst>
          </p:cNvPr>
          <p:cNvSpPr/>
          <p:nvPr/>
        </p:nvSpPr>
        <p:spPr>
          <a:xfrm>
            <a:off x="3163614" y="3429000"/>
            <a:ext cx="714703" cy="17561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向右箭號 23">
            <a:extLst>
              <a:ext uri="{FF2B5EF4-FFF2-40B4-BE49-F238E27FC236}">
                <a16:creationId xmlns:a16="http://schemas.microsoft.com/office/drawing/2014/main" id="{E12FAEA2-B2F9-3CD8-9A26-CAB791A1553F}"/>
              </a:ext>
            </a:extLst>
          </p:cNvPr>
          <p:cNvSpPr/>
          <p:nvPr/>
        </p:nvSpPr>
        <p:spPr>
          <a:xfrm rot="10800000">
            <a:off x="7232985" y="3432928"/>
            <a:ext cx="714703" cy="17561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向右箭號 24">
            <a:extLst>
              <a:ext uri="{FF2B5EF4-FFF2-40B4-BE49-F238E27FC236}">
                <a16:creationId xmlns:a16="http://schemas.microsoft.com/office/drawing/2014/main" id="{24456E1D-0C81-91C2-6BE7-10BF1760420D}"/>
              </a:ext>
            </a:extLst>
          </p:cNvPr>
          <p:cNvSpPr/>
          <p:nvPr/>
        </p:nvSpPr>
        <p:spPr>
          <a:xfrm rot="18491223">
            <a:off x="3543173" y="4645469"/>
            <a:ext cx="714703" cy="17561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向右箭號 25">
            <a:extLst>
              <a:ext uri="{FF2B5EF4-FFF2-40B4-BE49-F238E27FC236}">
                <a16:creationId xmlns:a16="http://schemas.microsoft.com/office/drawing/2014/main" id="{883426F9-A7E6-4A64-11CB-04E988802137}"/>
              </a:ext>
            </a:extLst>
          </p:cNvPr>
          <p:cNvSpPr/>
          <p:nvPr/>
        </p:nvSpPr>
        <p:spPr>
          <a:xfrm rot="13688987">
            <a:off x="7036671" y="4556923"/>
            <a:ext cx="714703" cy="17561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內容版面配置區 2">
            <a:extLst>
              <a:ext uri="{FF2B5EF4-FFF2-40B4-BE49-F238E27FC236}">
                <a16:creationId xmlns:a16="http://schemas.microsoft.com/office/drawing/2014/main" id="{BC450F1F-4D3E-C379-9105-ABF9D68DD53F}"/>
              </a:ext>
            </a:extLst>
          </p:cNvPr>
          <p:cNvSpPr txBox="1">
            <a:spLocks/>
          </p:cNvSpPr>
          <p:nvPr/>
        </p:nvSpPr>
        <p:spPr>
          <a:xfrm>
            <a:off x="8529968" y="4674796"/>
            <a:ext cx="3544729" cy="1310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TW" sz="2400" i="1" dirty="0"/>
              <a:t>“Both RGB &amp; feature maps are back-projected.”</a:t>
            </a:r>
          </a:p>
        </p:txBody>
      </p:sp>
    </p:spTree>
    <p:extLst>
      <p:ext uri="{BB962C8B-B14F-4D97-AF65-F5344CB8AC3E}">
        <p14:creationId xmlns:p14="http://schemas.microsoft.com/office/powerpoint/2010/main" val="244951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Method Design - Multi-view Target-driven Transporter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55"/>
            <a:ext cx="10515600" cy="1548470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Add </a:t>
            </a:r>
            <a:r>
              <a:rPr kumimoji="1" lang="en-US" altLang="zh-TW" sz="2400" b="1" dirty="0"/>
              <a:t>target</a:t>
            </a:r>
            <a:r>
              <a:rPr kumimoji="1" lang="en-US" altLang="zh-TW" sz="2400" dirty="0"/>
              <a:t> observation as planning network inputs.</a:t>
            </a:r>
          </a:p>
          <a:p>
            <a:pPr lvl="1"/>
            <a:r>
              <a:rPr kumimoji="1" lang="en-US" altLang="zh-TW" sz="2000" dirty="0"/>
              <a:t>Single-stream</a:t>
            </a:r>
          </a:p>
          <a:p>
            <a:pPr lvl="1"/>
            <a:r>
              <a:rPr kumimoji="1" lang="en-US" altLang="zh-TW" sz="2000" dirty="0"/>
              <a:t>Two-stream</a:t>
            </a:r>
          </a:p>
          <a:p>
            <a:pPr lvl="1"/>
            <a:r>
              <a:rPr kumimoji="1" lang="en-US" altLang="zh-TW" sz="2000" dirty="0"/>
              <a:t>Two-stream with lateral connections</a:t>
            </a:r>
            <a:endParaRPr kumimoji="1" lang="en-US" altLang="zh-TW" sz="1600" dirty="0"/>
          </a:p>
          <a:p>
            <a:endParaRPr kumimoji="1" lang="en-US" altLang="zh-TW" sz="2400" dirty="0"/>
          </a:p>
        </p:txBody>
      </p: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87575606-D174-A8FC-72BE-80CFC1F614E5}"/>
              </a:ext>
            </a:extLst>
          </p:cNvPr>
          <p:cNvGrpSpPr/>
          <p:nvPr/>
        </p:nvGrpSpPr>
        <p:grpSpPr>
          <a:xfrm>
            <a:off x="1005707" y="3962574"/>
            <a:ext cx="4013639" cy="1533197"/>
            <a:chOff x="327134" y="4154981"/>
            <a:chExt cx="4013639" cy="1533197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17D438FF-9853-8094-EDED-0049B3393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7134" y="4154981"/>
              <a:ext cx="1022131" cy="766598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AD78F5CD-51FB-8D3B-1397-6E0D48ABB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7134" y="4921580"/>
              <a:ext cx="1022131" cy="766598"/>
            </a:xfrm>
            <a:prstGeom prst="rect">
              <a:avLst/>
            </a:prstGeom>
          </p:spPr>
        </p:pic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80153C30-EF2A-6025-75BC-1672BF3E02EB}"/>
                </a:ext>
              </a:extLst>
            </p:cNvPr>
            <p:cNvGrpSpPr/>
            <p:nvPr/>
          </p:nvGrpSpPr>
          <p:grpSpPr>
            <a:xfrm>
              <a:off x="1450428" y="4372303"/>
              <a:ext cx="1767051" cy="975654"/>
              <a:chOff x="1450428" y="4372303"/>
              <a:chExt cx="1767051" cy="975654"/>
            </a:xfrm>
          </p:grpSpPr>
          <p:sp>
            <p:nvSpPr>
              <p:cNvPr id="8" name="圓角矩形 7">
                <a:extLst>
                  <a:ext uri="{FF2B5EF4-FFF2-40B4-BE49-F238E27FC236}">
                    <a16:creationId xmlns:a16="http://schemas.microsoft.com/office/drawing/2014/main" id="{A326C233-70BE-8A04-E278-F5F38907C4EA}"/>
                  </a:ext>
                </a:extLst>
              </p:cNvPr>
              <p:cNvSpPr/>
              <p:nvPr/>
            </p:nvSpPr>
            <p:spPr>
              <a:xfrm>
                <a:off x="1450428" y="4372303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9" name="圓角矩形 8">
                <a:extLst>
                  <a:ext uri="{FF2B5EF4-FFF2-40B4-BE49-F238E27FC236}">
                    <a16:creationId xmlns:a16="http://schemas.microsoft.com/office/drawing/2014/main" id="{FD2604F0-4310-5050-A519-A064D27670D2}"/>
                  </a:ext>
                </a:extLst>
              </p:cNvPr>
              <p:cNvSpPr/>
              <p:nvPr/>
            </p:nvSpPr>
            <p:spPr>
              <a:xfrm>
                <a:off x="1761797" y="4496620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10" name="圓角矩形 9">
                <a:extLst>
                  <a:ext uri="{FF2B5EF4-FFF2-40B4-BE49-F238E27FC236}">
                    <a16:creationId xmlns:a16="http://schemas.microsoft.com/office/drawing/2014/main" id="{C6E94BF6-3ED0-959E-5119-0F9563DDAB0A}"/>
                  </a:ext>
                </a:extLst>
              </p:cNvPr>
              <p:cNvSpPr/>
              <p:nvPr/>
            </p:nvSpPr>
            <p:spPr>
              <a:xfrm>
                <a:off x="2073166" y="4643299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11" name="圓角矩形 10">
                <a:extLst>
                  <a:ext uri="{FF2B5EF4-FFF2-40B4-BE49-F238E27FC236}">
                    <a16:creationId xmlns:a16="http://schemas.microsoft.com/office/drawing/2014/main" id="{D37557FC-F5E3-939F-4598-E0C630DEAC56}"/>
                  </a:ext>
                </a:extLst>
              </p:cNvPr>
              <p:cNvSpPr/>
              <p:nvPr/>
            </p:nvSpPr>
            <p:spPr>
              <a:xfrm>
                <a:off x="2384535" y="4652002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12" name="圓角矩形 11">
                <a:extLst>
                  <a:ext uri="{FF2B5EF4-FFF2-40B4-BE49-F238E27FC236}">
                    <a16:creationId xmlns:a16="http://schemas.microsoft.com/office/drawing/2014/main" id="{06BDDBCC-635A-0DAC-0690-DB320983DCE2}"/>
                  </a:ext>
                </a:extLst>
              </p:cNvPr>
              <p:cNvSpPr/>
              <p:nvPr/>
            </p:nvSpPr>
            <p:spPr>
              <a:xfrm>
                <a:off x="2695904" y="4487915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13" name="圓角矩形 12">
                <a:extLst>
                  <a:ext uri="{FF2B5EF4-FFF2-40B4-BE49-F238E27FC236}">
                    <a16:creationId xmlns:a16="http://schemas.microsoft.com/office/drawing/2014/main" id="{566F4215-995E-7A87-9B03-0524A919C7B6}"/>
                  </a:ext>
                </a:extLst>
              </p:cNvPr>
              <p:cNvSpPr/>
              <p:nvPr/>
            </p:nvSpPr>
            <p:spPr>
              <a:xfrm>
                <a:off x="3007273" y="4381005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</p:grpSp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C6ADC9B2-5AF6-B8EF-2F46-EA238CB68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8642" y="4481182"/>
              <a:ext cx="1022131" cy="766598"/>
            </a:xfrm>
            <a:prstGeom prst="rect">
              <a:avLst/>
            </a:prstGeom>
          </p:spPr>
        </p:pic>
      </p:grp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7BAF9949-43A0-4654-A16B-BC97329658FE}"/>
              </a:ext>
            </a:extLst>
          </p:cNvPr>
          <p:cNvGrpSpPr/>
          <p:nvPr/>
        </p:nvGrpSpPr>
        <p:grpSpPr>
          <a:xfrm>
            <a:off x="6210299" y="2144507"/>
            <a:ext cx="5020333" cy="2024516"/>
            <a:chOff x="6210299" y="2144507"/>
            <a:chExt cx="5020333" cy="2024516"/>
          </a:xfrm>
        </p:grpSpPr>
        <p:grpSp>
          <p:nvGrpSpPr>
            <p:cNvPr id="17" name="群組 16">
              <a:extLst>
                <a:ext uri="{FF2B5EF4-FFF2-40B4-BE49-F238E27FC236}">
                  <a16:creationId xmlns:a16="http://schemas.microsoft.com/office/drawing/2014/main" id="{3DE010FC-C249-0DB4-7DF3-8A49877EAC17}"/>
                </a:ext>
              </a:extLst>
            </p:cNvPr>
            <p:cNvGrpSpPr/>
            <p:nvPr/>
          </p:nvGrpSpPr>
          <p:grpSpPr>
            <a:xfrm>
              <a:off x="7283013" y="2144509"/>
              <a:ext cx="1767051" cy="975654"/>
              <a:chOff x="1450428" y="4372303"/>
              <a:chExt cx="1767051" cy="975654"/>
            </a:xfrm>
          </p:grpSpPr>
          <p:sp>
            <p:nvSpPr>
              <p:cNvPr id="18" name="圓角矩形 17">
                <a:extLst>
                  <a:ext uri="{FF2B5EF4-FFF2-40B4-BE49-F238E27FC236}">
                    <a16:creationId xmlns:a16="http://schemas.microsoft.com/office/drawing/2014/main" id="{432B726F-9674-8E33-3B56-9BFAA611D920}"/>
                  </a:ext>
                </a:extLst>
              </p:cNvPr>
              <p:cNvSpPr/>
              <p:nvPr/>
            </p:nvSpPr>
            <p:spPr>
              <a:xfrm>
                <a:off x="1450428" y="4372303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19" name="圓角矩形 18">
                <a:extLst>
                  <a:ext uri="{FF2B5EF4-FFF2-40B4-BE49-F238E27FC236}">
                    <a16:creationId xmlns:a16="http://schemas.microsoft.com/office/drawing/2014/main" id="{3FC2E765-605D-10F5-09E0-F30BF8B9F8E3}"/>
                  </a:ext>
                </a:extLst>
              </p:cNvPr>
              <p:cNvSpPr/>
              <p:nvPr/>
            </p:nvSpPr>
            <p:spPr>
              <a:xfrm>
                <a:off x="1761797" y="4496620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0" name="圓角矩形 19">
                <a:extLst>
                  <a:ext uri="{FF2B5EF4-FFF2-40B4-BE49-F238E27FC236}">
                    <a16:creationId xmlns:a16="http://schemas.microsoft.com/office/drawing/2014/main" id="{B78AF4B9-AAE1-EE0A-0BE8-589B48B67C55}"/>
                  </a:ext>
                </a:extLst>
              </p:cNvPr>
              <p:cNvSpPr/>
              <p:nvPr/>
            </p:nvSpPr>
            <p:spPr>
              <a:xfrm>
                <a:off x="2073166" y="4643299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1" name="圓角矩形 20">
                <a:extLst>
                  <a:ext uri="{FF2B5EF4-FFF2-40B4-BE49-F238E27FC236}">
                    <a16:creationId xmlns:a16="http://schemas.microsoft.com/office/drawing/2014/main" id="{1AAEFB8F-720E-1BC2-51A9-97DDA86F2F6F}"/>
                  </a:ext>
                </a:extLst>
              </p:cNvPr>
              <p:cNvSpPr/>
              <p:nvPr/>
            </p:nvSpPr>
            <p:spPr>
              <a:xfrm>
                <a:off x="2384535" y="4652002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2" name="圓角矩形 21">
                <a:extLst>
                  <a:ext uri="{FF2B5EF4-FFF2-40B4-BE49-F238E27FC236}">
                    <a16:creationId xmlns:a16="http://schemas.microsoft.com/office/drawing/2014/main" id="{5427C3F8-6E29-0EFE-6BD9-B06723C6A217}"/>
                  </a:ext>
                </a:extLst>
              </p:cNvPr>
              <p:cNvSpPr/>
              <p:nvPr/>
            </p:nvSpPr>
            <p:spPr>
              <a:xfrm>
                <a:off x="2695904" y="4487915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3" name="圓角矩形 22">
                <a:extLst>
                  <a:ext uri="{FF2B5EF4-FFF2-40B4-BE49-F238E27FC236}">
                    <a16:creationId xmlns:a16="http://schemas.microsoft.com/office/drawing/2014/main" id="{A31F80F4-EC52-A670-0874-362F5B946290}"/>
                  </a:ext>
                </a:extLst>
              </p:cNvPr>
              <p:cNvSpPr/>
              <p:nvPr/>
            </p:nvSpPr>
            <p:spPr>
              <a:xfrm>
                <a:off x="3007273" y="4381005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</p:grp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27DD18E7-A0E9-F6B7-27D4-AE32F426DD57}"/>
                </a:ext>
              </a:extLst>
            </p:cNvPr>
            <p:cNvGrpSpPr/>
            <p:nvPr/>
          </p:nvGrpSpPr>
          <p:grpSpPr>
            <a:xfrm>
              <a:off x="7283013" y="3193369"/>
              <a:ext cx="1767051" cy="975654"/>
              <a:chOff x="1450428" y="4372303"/>
              <a:chExt cx="1767051" cy="975654"/>
            </a:xfrm>
          </p:grpSpPr>
          <p:sp>
            <p:nvSpPr>
              <p:cNvPr id="25" name="圓角矩形 24">
                <a:extLst>
                  <a:ext uri="{FF2B5EF4-FFF2-40B4-BE49-F238E27FC236}">
                    <a16:creationId xmlns:a16="http://schemas.microsoft.com/office/drawing/2014/main" id="{1C18C60F-B02E-F38B-224D-9780FC34456B}"/>
                  </a:ext>
                </a:extLst>
              </p:cNvPr>
              <p:cNvSpPr/>
              <p:nvPr/>
            </p:nvSpPr>
            <p:spPr>
              <a:xfrm>
                <a:off x="1450428" y="4372303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6" name="圓角矩形 25">
                <a:extLst>
                  <a:ext uri="{FF2B5EF4-FFF2-40B4-BE49-F238E27FC236}">
                    <a16:creationId xmlns:a16="http://schemas.microsoft.com/office/drawing/2014/main" id="{9396B4EA-C383-E00F-3A3F-68CF24BC72A3}"/>
                  </a:ext>
                </a:extLst>
              </p:cNvPr>
              <p:cNvSpPr/>
              <p:nvPr/>
            </p:nvSpPr>
            <p:spPr>
              <a:xfrm>
                <a:off x="1761797" y="4496620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7" name="圓角矩形 26">
                <a:extLst>
                  <a:ext uri="{FF2B5EF4-FFF2-40B4-BE49-F238E27FC236}">
                    <a16:creationId xmlns:a16="http://schemas.microsoft.com/office/drawing/2014/main" id="{488B4DC1-ED08-662E-68CF-17E3B68B62C4}"/>
                  </a:ext>
                </a:extLst>
              </p:cNvPr>
              <p:cNvSpPr/>
              <p:nvPr/>
            </p:nvSpPr>
            <p:spPr>
              <a:xfrm>
                <a:off x="2073166" y="4643299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8" name="圓角矩形 27">
                <a:extLst>
                  <a:ext uri="{FF2B5EF4-FFF2-40B4-BE49-F238E27FC236}">
                    <a16:creationId xmlns:a16="http://schemas.microsoft.com/office/drawing/2014/main" id="{88EA86F2-C096-D876-5FF8-D1C73AC1330A}"/>
                  </a:ext>
                </a:extLst>
              </p:cNvPr>
              <p:cNvSpPr/>
              <p:nvPr/>
            </p:nvSpPr>
            <p:spPr>
              <a:xfrm>
                <a:off x="2384535" y="4652002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9" name="圓角矩形 28">
                <a:extLst>
                  <a:ext uri="{FF2B5EF4-FFF2-40B4-BE49-F238E27FC236}">
                    <a16:creationId xmlns:a16="http://schemas.microsoft.com/office/drawing/2014/main" id="{E0233AFA-024D-FDBF-E8B4-5A8E4555D008}"/>
                  </a:ext>
                </a:extLst>
              </p:cNvPr>
              <p:cNvSpPr/>
              <p:nvPr/>
            </p:nvSpPr>
            <p:spPr>
              <a:xfrm>
                <a:off x="2695904" y="4487915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30" name="圓角矩形 29">
                <a:extLst>
                  <a:ext uri="{FF2B5EF4-FFF2-40B4-BE49-F238E27FC236}">
                    <a16:creationId xmlns:a16="http://schemas.microsoft.com/office/drawing/2014/main" id="{1FCF5A76-554B-D25A-5762-F58ED03F1BB1}"/>
                  </a:ext>
                </a:extLst>
              </p:cNvPr>
              <p:cNvSpPr/>
              <p:nvPr/>
            </p:nvSpPr>
            <p:spPr>
              <a:xfrm>
                <a:off x="3007273" y="4381005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</p:grpSp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4C2A7DE5-E13B-7082-50E9-5EB6E4D6F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0300" y="2294057"/>
              <a:ext cx="1022131" cy="766598"/>
            </a:xfrm>
            <a:prstGeom prst="rect">
              <a:avLst/>
            </a:prstGeom>
          </p:spPr>
        </p:pic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FD4DEB93-010C-8CDE-BD29-ABB6D6AF6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0299" y="3293544"/>
              <a:ext cx="1022131" cy="766598"/>
            </a:xfrm>
            <a:prstGeom prst="rect">
              <a:avLst/>
            </a:prstGeom>
          </p:spPr>
        </p:pic>
        <p:sp>
          <p:nvSpPr>
            <p:cNvPr id="33" name="圓角矩形 32">
              <a:extLst>
                <a:ext uri="{FF2B5EF4-FFF2-40B4-BE49-F238E27FC236}">
                  <a16:creationId xmlns:a16="http://schemas.microsoft.com/office/drawing/2014/main" id="{24EFC784-FB99-2856-4934-41C00901630E}"/>
                </a:ext>
              </a:extLst>
            </p:cNvPr>
            <p:cNvSpPr/>
            <p:nvPr/>
          </p:nvSpPr>
          <p:spPr>
            <a:xfrm>
              <a:off x="9563759" y="2144507"/>
              <a:ext cx="210206" cy="96695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35" name="圓角矩形 34">
              <a:extLst>
                <a:ext uri="{FF2B5EF4-FFF2-40B4-BE49-F238E27FC236}">
                  <a16:creationId xmlns:a16="http://schemas.microsoft.com/office/drawing/2014/main" id="{1D296BC9-98FB-0570-D994-5F3723E4F6C7}"/>
                </a:ext>
              </a:extLst>
            </p:cNvPr>
            <p:cNvSpPr/>
            <p:nvPr/>
          </p:nvSpPr>
          <p:spPr>
            <a:xfrm>
              <a:off x="9875128" y="2144507"/>
              <a:ext cx="210206" cy="96695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37" name="直線箭頭接點 36">
              <a:extLst>
                <a:ext uri="{FF2B5EF4-FFF2-40B4-BE49-F238E27FC236}">
                  <a16:creationId xmlns:a16="http://schemas.microsoft.com/office/drawing/2014/main" id="{F410BBBE-4D1F-8AB9-2132-2A4F8A99A01B}"/>
                </a:ext>
              </a:extLst>
            </p:cNvPr>
            <p:cNvCxnSpPr>
              <a:endCxn id="33" idx="1"/>
            </p:cNvCxnSpPr>
            <p:nvPr/>
          </p:nvCxnSpPr>
          <p:spPr>
            <a:xfrm>
              <a:off x="9050064" y="2627983"/>
              <a:ext cx="513695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箭頭接點 37">
              <a:extLst>
                <a:ext uri="{FF2B5EF4-FFF2-40B4-BE49-F238E27FC236}">
                  <a16:creationId xmlns:a16="http://schemas.microsoft.com/office/drawing/2014/main" id="{AF136F2A-403B-8ED0-FE59-EF258E8960D8}"/>
                </a:ext>
              </a:extLst>
            </p:cNvPr>
            <p:cNvCxnSpPr>
              <a:cxnSpLocks/>
              <a:stCxn id="30" idx="3"/>
              <a:endCxn id="33" idx="1"/>
            </p:cNvCxnSpPr>
            <p:nvPr/>
          </p:nvCxnSpPr>
          <p:spPr>
            <a:xfrm flipV="1">
              <a:off x="9050064" y="2627983"/>
              <a:ext cx="513695" cy="105756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圖片 40">
              <a:extLst>
                <a:ext uri="{FF2B5EF4-FFF2-40B4-BE49-F238E27FC236}">
                  <a16:creationId xmlns:a16="http://schemas.microsoft.com/office/drawing/2014/main" id="{4A533171-6881-E505-15CF-95E538C4B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08501" y="2294057"/>
              <a:ext cx="1022131" cy="766598"/>
            </a:xfrm>
            <a:prstGeom prst="rect">
              <a:avLst/>
            </a:prstGeom>
          </p:spPr>
        </p:pic>
      </p:grp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2C2A81B3-9561-7ECE-AEE4-8357BE436E28}"/>
              </a:ext>
            </a:extLst>
          </p:cNvPr>
          <p:cNvGrpSpPr/>
          <p:nvPr/>
        </p:nvGrpSpPr>
        <p:grpSpPr>
          <a:xfrm>
            <a:off x="6281572" y="4425139"/>
            <a:ext cx="5020333" cy="2024516"/>
            <a:chOff x="6210299" y="2144507"/>
            <a:chExt cx="5020333" cy="2024516"/>
          </a:xfrm>
        </p:grpSpPr>
        <p:grpSp>
          <p:nvGrpSpPr>
            <p:cNvPr id="45" name="群組 44">
              <a:extLst>
                <a:ext uri="{FF2B5EF4-FFF2-40B4-BE49-F238E27FC236}">
                  <a16:creationId xmlns:a16="http://schemas.microsoft.com/office/drawing/2014/main" id="{4C481659-9360-C82F-06AE-10D1B1710396}"/>
                </a:ext>
              </a:extLst>
            </p:cNvPr>
            <p:cNvGrpSpPr/>
            <p:nvPr/>
          </p:nvGrpSpPr>
          <p:grpSpPr>
            <a:xfrm>
              <a:off x="7283013" y="2144509"/>
              <a:ext cx="1767051" cy="975654"/>
              <a:chOff x="1450428" y="4372303"/>
              <a:chExt cx="1767051" cy="975654"/>
            </a:xfrm>
          </p:grpSpPr>
          <p:sp>
            <p:nvSpPr>
              <p:cNvPr id="60" name="圓角矩形 59">
                <a:extLst>
                  <a:ext uri="{FF2B5EF4-FFF2-40B4-BE49-F238E27FC236}">
                    <a16:creationId xmlns:a16="http://schemas.microsoft.com/office/drawing/2014/main" id="{9B4A6B95-9D2D-F243-54D8-F206025F3B9D}"/>
                  </a:ext>
                </a:extLst>
              </p:cNvPr>
              <p:cNvSpPr/>
              <p:nvPr/>
            </p:nvSpPr>
            <p:spPr>
              <a:xfrm>
                <a:off x="1450428" y="4372303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61" name="圓角矩形 60">
                <a:extLst>
                  <a:ext uri="{FF2B5EF4-FFF2-40B4-BE49-F238E27FC236}">
                    <a16:creationId xmlns:a16="http://schemas.microsoft.com/office/drawing/2014/main" id="{87B803A0-ADE0-5CD8-6B13-D0D3FA76916D}"/>
                  </a:ext>
                </a:extLst>
              </p:cNvPr>
              <p:cNvSpPr/>
              <p:nvPr/>
            </p:nvSpPr>
            <p:spPr>
              <a:xfrm>
                <a:off x="1761797" y="4496620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62" name="圓角矩形 61">
                <a:extLst>
                  <a:ext uri="{FF2B5EF4-FFF2-40B4-BE49-F238E27FC236}">
                    <a16:creationId xmlns:a16="http://schemas.microsoft.com/office/drawing/2014/main" id="{5073C8F7-6BB9-D701-DD5E-F2E14627180D}"/>
                  </a:ext>
                </a:extLst>
              </p:cNvPr>
              <p:cNvSpPr/>
              <p:nvPr/>
            </p:nvSpPr>
            <p:spPr>
              <a:xfrm>
                <a:off x="2073166" y="4643299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63" name="圓角矩形 62">
                <a:extLst>
                  <a:ext uri="{FF2B5EF4-FFF2-40B4-BE49-F238E27FC236}">
                    <a16:creationId xmlns:a16="http://schemas.microsoft.com/office/drawing/2014/main" id="{74F75DD9-791D-F6AC-744E-692185079236}"/>
                  </a:ext>
                </a:extLst>
              </p:cNvPr>
              <p:cNvSpPr/>
              <p:nvPr/>
            </p:nvSpPr>
            <p:spPr>
              <a:xfrm>
                <a:off x="2384535" y="4652002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64" name="圓角矩形 63">
                <a:extLst>
                  <a:ext uri="{FF2B5EF4-FFF2-40B4-BE49-F238E27FC236}">
                    <a16:creationId xmlns:a16="http://schemas.microsoft.com/office/drawing/2014/main" id="{28F47A6D-4CB4-7661-BE4A-A39FE5FE5853}"/>
                  </a:ext>
                </a:extLst>
              </p:cNvPr>
              <p:cNvSpPr/>
              <p:nvPr/>
            </p:nvSpPr>
            <p:spPr>
              <a:xfrm>
                <a:off x="2695904" y="4487915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65" name="圓角矩形 64">
                <a:extLst>
                  <a:ext uri="{FF2B5EF4-FFF2-40B4-BE49-F238E27FC236}">
                    <a16:creationId xmlns:a16="http://schemas.microsoft.com/office/drawing/2014/main" id="{0933FE04-7294-1ADE-2238-9192BDDF94E0}"/>
                  </a:ext>
                </a:extLst>
              </p:cNvPr>
              <p:cNvSpPr/>
              <p:nvPr/>
            </p:nvSpPr>
            <p:spPr>
              <a:xfrm>
                <a:off x="3007273" y="4381005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</p:grpSp>
        <p:grpSp>
          <p:nvGrpSpPr>
            <p:cNvPr id="46" name="群組 45">
              <a:extLst>
                <a:ext uri="{FF2B5EF4-FFF2-40B4-BE49-F238E27FC236}">
                  <a16:creationId xmlns:a16="http://schemas.microsoft.com/office/drawing/2014/main" id="{9C6B57CC-2496-15D5-6775-7E4E0EF0CE8F}"/>
                </a:ext>
              </a:extLst>
            </p:cNvPr>
            <p:cNvGrpSpPr/>
            <p:nvPr/>
          </p:nvGrpSpPr>
          <p:grpSpPr>
            <a:xfrm>
              <a:off x="7283013" y="3193369"/>
              <a:ext cx="1767051" cy="975654"/>
              <a:chOff x="1450428" y="4372303"/>
              <a:chExt cx="1767051" cy="975654"/>
            </a:xfrm>
          </p:grpSpPr>
          <p:sp>
            <p:nvSpPr>
              <p:cNvPr id="54" name="圓角矩形 53">
                <a:extLst>
                  <a:ext uri="{FF2B5EF4-FFF2-40B4-BE49-F238E27FC236}">
                    <a16:creationId xmlns:a16="http://schemas.microsoft.com/office/drawing/2014/main" id="{A04D8043-F02F-544A-2F81-837AF124B965}"/>
                  </a:ext>
                </a:extLst>
              </p:cNvPr>
              <p:cNvSpPr/>
              <p:nvPr/>
            </p:nvSpPr>
            <p:spPr>
              <a:xfrm>
                <a:off x="1450428" y="4372303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55" name="圓角矩形 54">
                <a:extLst>
                  <a:ext uri="{FF2B5EF4-FFF2-40B4-BE49-F238E27FC236}">
                    <a16:creationId xmlns:a16="http://schemas.microsoft.com/office/drawing/2014/main" id="{601D775A-DAF2-E5BB-3C99-C6007CCB7ECA}"/>
                  </a:ext>
                </a:extLst>
              </p:cNvPr>
              <p:cNvSpPr/>
              <p:nvPr/>
            </p:nvSpPr>
            <p:spPr>
              <a:xfrm>
                <a:off x="1761797" y="4496620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56" name="圓角矩形 55">
                <a:extLst>
                  <a:ext uri="{FF2B5EF4-FFF2-40B4-BE49-F238E27FC236}">
                    <a16:creationId xmlns:a16="http://schemas.microsoft.com/office/drawing/2014/main" id="{E9D1D8D7-0037-F1A6-B398-6508CECB1C93}"/>
                  </a:ext>
                </a:extLst>
              </p:cNvPr>
              <p:cNvSpPr/>
              <p:nvPr/>
            </p:nvSpPr>
            <p:spPr>
              <a:xfrm>
                <a:off x="2073166" y="4643299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57" name="圓角矩形 56">
                <a:extLst>
                  <a:ext uri="{FF2B5EF4-FFF2-40B4-BE49-F238E27FC236}">
                    <a16:creationId xmlns:a16="http://schemas.microsoft.com/office/drawing/2014/main" id="{0BF8171D-CA9B-117D-9ECF-DDA5CF755053}"/>
                  </a:ext>
                </a:extLst>
              </p:cNvPr>
              <p:cNvSpPr/>
              <p:nvPr/>
            </p:nvSpPr>
            <p:spPr>
              <a:xfrm>
                <a:off x="2384535" y="4652002"/>
                <a:ext cx="210206" cy="42495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58" name="圓角矩形 57">
                <a:extLst>
                  <a:ext uri="{FF2B5EF4-FFF2-40B4-BE49-F238E27FC236}">
                    <a16:creationId xmlns:a16="http://schemas.microsoft.com/office/drawing/2014/main" id="{BD4D341B-58DE-2D00-0904-D1362882D3BF}"/>
                  </a:ext>
                </a:extLst>
              </p:cNvPr>
              <p:cNvSpPr/>
              <p:nvPr/>
            </p:nvSpPr>
            <p:spPr>
              <a:xfrm>
                <a:off x="2695904" y="4487915"/>
                <a:ext cx="210206" cy="73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59" name="圓角矩形 58">
                <a:extLst>
                  <a:ext uri="{FF2B5EF4-FFF2-40B4-BE49-F238E27FC236}">
                    <a16:creationId xmlns:a16="http://schemas.microsoft.com/office/drawing/2014/main" id="{96532DDB-1B78-727E-5F4D-A39E0C9C5E74}"/>
                  </a:ext>
                </a:extLst>
              </p:cNvPr>
              <p:cNvSpPr/>
              <p:nvPr/>
            </p:nvSpPr>
            <p:spPr>
              <a:xfrm>
                <a:off x="3007273" y="4381005"/>
                <a:ext cx="210206" cy="9669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</p:grpSp>
        <p:pic>
          <p:nvPicPr>
            <p:cNvPr id="47" name="圖片 46">
              <a:extLst>
                <a:ext uri="{FF2B5EF4-FFF2-40B4-BE49-F238E27FC236}">
                  <a16:creationId xmlns:a16="http://schemas.microsoft.com/office/drawing/2014/main" id="{D6D34BD4-3E3E-4FEB-7AA6-089A11FCC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0300" y="2294057"/>
              <a:ext cx="1022131" cy="766598"/>
            </a:xfrm>
            <a:prstGeom prst="rect">
              <a:avLst/>
            </a:prstGeom>
          </p:spPr>
        </p:pic>
        <p:pic>
          <p:nvPicPr>
            <p:cNvPr id="48" name="圖片 47">
              <a:extLst>
                <a:ext uri="{FF2B5EF4-FFF2-40B4-BE49-F238E27FC236}">
                  <a16:creationId xmlns:a16="http://schemas.microsoft.com/office/drawing/2014/main" id="{4174C8C6-126E-CF12-96BC-52986F4110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0299" y="3293544"/>
              <a:ext cx="1022131" cy="766598"/>
            </a:xfrm>
            <a:prstGeom prst="rect">
              <a:avLst/>
            </a:prstGeom>
          </p:spPr>
        </p:pic>
        <p:sp>
          <p:nvSpPr>
            <p:cNvPr id="49" name="圓角矩形 48">
              <a:extLst>
                <a:ext uri="{FF2B5EF4-FFF2-40B4-BE49-F238E27FC236}">
                  <a16:creationId xmlns:a16="http://schemas.microsoft.com/office/drawing/2014/main" id="{58AC22DA-6139-8A4C-4973-4E6FA4B3CFF1}"/>
                </a:ext>
              </a:extLst>
            </p:cNvPr>
            <p:cNvSpPr/>
            <p:nvPr/>
          </p:nvSpPr>
          <p:spPr>
            <a:xfrm>
              <a:off x="9563759" y="2144507"/>
              <a:ext cx="210206" cy="96695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50" name="圓角矩形 49">
              <a:extLst>
                <a:ext uri="{FF2B5EF4-FFF2-40B4-BE49-F238E27FC236}">
                  <a16:creationId xmlns:a16="http://schemas.microsoft.com/office/drawing/2014/main" id="{55FCE9B3-C18B-BC93-A119-7BA7F7329C29}"/>
                </a:ext>
              </a:extLst>
            </p:cNvPr>
            <p:cNvSpPr/>
            <p:nvPr/>
          </p:nvSpPr>
          <p:spPr>
            <a:xfrm>
              <a:off x="9875128" y="2144507"/>
              <a:ext cx="210206" cy="96695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51" name="直線箭頭接點 50">
              <a:extLst>
                <a:ext uri="{FF2B5EF4-FFF2-40B4-BE49-F238E27FC236}">
                  <a16:creationId xmlns:a16="http://schemas.microsoft.com/office/drawing/2014/main" id="{D7E24A2B-2777-6C0F-7A7A-C7F51DE7EC29}"/>
                </a:ext>
              </a:extLst>
            </p:cNvPr>
            <p:cNvCxnSpPr>
              <a:endCxn id="49" idx="1"/>
            </p:cNvCxnSpPr>
            <p:nvPr/>
          </p:nvCxnSpPr>
          <p:spPr>
            <a:xfrm>
              <a:off x="9050064" y="2627983"/>
              <a:ext cx="513695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箭頭接點 51">
              <a:extLst>
                <a:ext uri="{FF2B5EF4-FFF2-40B4-BE49-F238E27FC236}">
                  <a16:creationId xmlns:a16="http://schemas.microsoft.com/office/drawing/2014/main" id="{E6EAD771-A132-FABE-553B-7DF4A973B1FB}"/>
                </a:ext>
              </a:extLst>
            </p:cNvPr>
            <p:cNvCxnSpPr>
              <a:cxnSpLocks/>
              <a:stCxn id="59" idx="3"/>
              <a:endCxn id="49" idx="1"/>
            </p:cNvCxnSpPr>
            <p:nvPr/>
          </p:nvCxnSpPr>
          <p:spPr>
            <a:xfrm flipV="1">
              <a:off x="9050064" y="2627983"/>
              <a:ext cx="513695" cy="105756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圖片 52">
              <a:extLst>
                <a:ext uri="{FF2B5EF4-FFF2-40B4-BE49-F238E27FC236}">
                  <a16:creationId xmlns:a16="http://schemas.microsoft.com/office/drawing/2014/main" id="{3B4A5F5C-3FAF-4ECB-241A-2783C93A4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08501" y="2294057"/>
              <a:ext cx="1022131" cy="766598"/>
            </a:xfrm>
            <a:prstGeom prst="rect">
              <a:avLst/>
            </a:prstGeom>
          </p:spPr>
        </p:pic>
      </p:grpSp>
      <p:cxnSp>
        <p:nvCxnSpPr>
          <p:cNvPr id="67" name="直線接點 66">
            <a:extLst>
              <a:ext uri="{FF2B5EF4-FFF2-40B4-BE49-F238E27FC236}">
                <a16:creationId xmlns:a16="http://schemas.microsoft.com/office/drawing/2014/main" id="{B6385153-7BB8-A9C1-1A9D-B64C10B5C8F4}"/>
              </a:ext>
            </a:extLst>
          </p:cNvPr>
          <p:cNvCxnSpPr>
            <a:cxnSpLocks/>
            <a:stCxn id="63" idx="2"/>
            <a:endCxn id="57" idx="0"/>
          </p:cNvCxnSpPr>
          <p:nvPr/>
        </p:nvCxnSpPr>
        <p:spPr>
          <a:xfrm>
            <a:off x="8393496" y="5129799"/>
            <a:ext cx="0" cy="623901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接點 69">
            <a:extLst>
              <a:ext uri="{FF2B5EF4-FFF2-40B4-BE49-F238E27FC236}">
                <a16:creationId xmlns:a16="http://schemas.microsoft.com/office/drawing/2014/main" id="{59DB5359-93FF-E141-AD24-A5C0F731FCEA}"/>
              </a:ext>
            </a:extLst>
          </p:cNvPr>
          <p:cNvCxnSpPr>
            <a:cxnSpLocks/>
            <a:stCxn id="64" idx="2"/>
            <a:endCxn id="58" idx="0"/>
          </p:cNvCxnSpPr>
          <p:nvPr/>
        </p:nvCxnSpPr>
        <p:spPr>
          <a:xfrm>
            <a:off x="8704865" y="5276478"/>
            <a:ext cx="0" cy="31313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接點 72">
            <a:extLst>
              <a:ext uri="{FF2B5EF4-FFF2-40B4-BE49-F238E27FC236}">
                <a16:creationId xmlns:a16="http://schemas.microsoft.com/office/drawing/2014/main" id="{43491566-DE87-0B22-3147-7C47E4FA9946}"/>
              </a:ext>
            </a:extLst>
          </p:cNvPr>
          <p:cNvCxnSpPr>
            <a:cxnSpLocks/>
            <a:stCxn id="65" idx="2"/>
            <a:endCxn id="59" idx="0"/>
          </p:cNvCxnSpPr>
          <p:nvPr/>
        </p:nvCxnSpPr>
        <p:spPr>
          <a:xfrm>
            <a:off x="9016234" y="5400795"/>
            <a:ext cx="0" cy="81908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字方塊 75">
            <a:extLst>
              <a:ext uri="{FF2B5EF4-FFF2-40B4-BE49-F238E27FC236}">
                <a16:creationId xmlns:a16="http://schemas.microsoft.com/office/drawing/2014/main" id="{ED9A82C6-99F5-3A5B-246D-39F01718FD93}"/>
              </a:ext>
            </a:extLst>
          </p:cNvPr>
          <p:cNvSpPr txBox="1"/>
          <p:nvPr/>
        </p:nvSpPr>
        <p:spPr>
          <a:xfrm>
            <a:off x="2199945" y="5459818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Single-stream</a:t>
            </a:r>
            <a:endParaRPr kumimoji="1" lang="zh-TW" altLang="en-US" sz="1200" dirty="0"/>
          </a:p>
        </p:txBody>
      </p:sp>
      <p:sp>
        <p:nvSpPr>
          <p:cNvPr id="77" name="文字方塊 76">
            <a:extLst>
              <a:ext uri="{FF2B5EF4-FFF2-40B4-BE49-F238E27FC236}">
                <a16:creationId xmlns:a16="http://schemas.microsoft.com/office/drawing/2014/main" id="{B402C813-C1B4-7820-A214-D39E8F0B8BF3}"/>
              </a:ext>
            </a:extLst>
          </p:cNvPr>
          <p:cNvSpPr txBox="1"/>
          <p:nvPr/>
        </p:nvSpPr>
        <p:spPr>
          <a:xfrm>
            <a:off x="9634703" y="3500495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Two-stream</a:t>
            </a:r>
            <a:endParaRPr kumimoji="1" lang="zh-TW" altLang="en-US" sz="1200" dirty="0"/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A8BC28DB-F204-337F-07AE-6A3115F5684E}"/>
              </a:ext>
            </a:extLst>
          </p:cNvPr>
          <p:cNvSpPr txBox="1"/>
          <p:nvPr/>
        </p:nvSpPr>
        <p:spPr>
          <a:xfrm>
            <a:off x="9705976" y="5615200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Two-stream-</a:t>
            </a:r>
            <a:r>
              <a:rPr kumimoji="1" lang="en-US" altLang="zh-TW" sz="1200" dirty="0" err="1"/>
              <a:t>lat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64314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Dataset Collections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888"/>
            <a:ext cx="10515600" cy="1758402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Robot simulation environment adapt from CLIPort.</a:t>
            </a:r>
          </a:p>
          <a:p>
            <a:r>
              <a:rPr kumimoji="1" lang="en-US" altLang="zh-TW" sz="2400" dirty="0"/>
              <a:t>Two customized tasks:</a:t>
            </a:r>
          </a:p>
          <a:p>
            <a:pPr lvl="1"/>
            <a:r>
              <a:rPr kumimoji="1" lang="en-US" altLang="zh-TW" sz="2000" dirty="0"/>
              <a:t>Stack-towers</a:t>
            </a:r>
          </a:p>
          <a:p>
            <a:pPr lvl="1"/>
            <a:r>
              <a:rPr kumimoji="1" lang="en-US" altLang="zh-TW" sz="2000" dirty="0"/>
              <a:t>Stack-blocks</a:t>
            </a:r>
          </a:p>
        </p:txBody>
      </p:sp>
      <p:pic>
        <p:nvPicPr>
          <p:cNvPr id="11" name="stack-boxes.mp4">
            <a:hlinkClick r:id="" action="ppaction://media"/>
            <a:extLst>
              <a:ext uri="{FF2B5EF4-FFF2-40B4-BE49-F238E27FC236}">
                <a16:creationId xmlns:a16="http://schemas.microsoft.com/office/drawing/2014/main" id="{12FAD4FE-9A03-3309-5CA5-4D8EEABCA9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53050" y="3515710"/>
            <a:ext cx="4130566" cy="2323444"/>
          </a:xfrm>
          <a:prstGeom prst="rect">
            <a:avLst/>
          </a:prstGeom>
        </p:spPr>
      </p:pic>
      <p:pic>
        <p:nvPicPr>
          <p:cNvPr id="12" name="stack-towers.mp4">
            <a:hlinkClick r:id="" action="ppaction://media"/>
            <a:extLst>
              <a:ext uri="{FF2B5EF4-FFF2-40B4-BE49-F238E27FC236}">
                <a16:creationId xmlns:a16="http://schemas.microsoft.com/office/drawing/2014/main" id="{C551B43C-0423-0BA1-7B3B-A17691ED21F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618593" y="3515711"/>
            <a:ext cx="4130566" cy="2323443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91F0B3B2-608C-31D1-DC9E-8D0874F63CA9}"/>
              </a:ext>
            </a:extLst>
          </p:cNvPr>
          <p:cNvSpPr txBox="1"/>
          <p:nvPr/>
        </p:nvSpPr>
        <p:spPr>
          <a:xfrm>
            <a:off x="2921876" y="5874075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Stack-towers</a:t>
            </a:r>
            <a:endParaRPr kumimoji="1" lang="zh-TW" altLang="en-US" sz="12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A143942-12CE-8371-3F42-AF7184CC5257}"/>
              </a:ext>
            </a:extLst>
          </p:cNvPr>
          <p:cNvSpPr txBox="1"/>
          <p:nvPr/>
        </p:nvSpPr>
        <p:spPr>
          <a:xfrm>
            <a:off x="7956333" y="5874075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Stack-blocks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49794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5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0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Experimental Results</a:t>
            </a:r>
            <a:endParaRPr kumimoji="1" lang="zh-TW" altLang="en-US" sz="3600" dirty="0"/>
          </a:p>
        </p:txBody>
      </p:sp>
      <p:graphicFrame>
        <p:nvGraphicFramePr>
          <p:cNvPr id="8" name="內容版面配置區 7">
            <a:extLst>
              <a:ext uri="{FF2B5EF4-FFF2-40B4-BE49-F238E27FC236}">
                <a16:creationId xmlns:a16="http://schemas.microsoft.com/office/drawing/2014/main" id="{D5C4E1F8-2E0F-F5FA-AF35-2BBE144A8B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386885"/>
              </p:ext>
            </p:extLst>
          </p:nvPr>
        </p:nvGraphicFramePr>
        <p:xfrm>
          <a:off x="838203" y="2501900"/>
          <a:ext cx="1051559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514602646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85632792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149048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Method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Stack-Towers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Stack-Boxes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648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CLIPort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0.270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7910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Single-stream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0.134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0.060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2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Two-stream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0.158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0.063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5894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Two-stream lateral connections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0.000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0.000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2573431"/>
                  </a:ext>
                </a:extLst>
              </a:tr>
            </a:tbl>
          </a:graphicData>
        </a:graphic>
      </p:graphicFrame>
      <p:sp>
        <p:nvSpPr>
          <p:cNvPr id="9" name="文字方塊 8">
            <a:extLst>
              <a:ext uri="{FF2B5EF4-FFF2-40B4-BE49-F238E27FC236}">
                <a16:creationId xmlns:a16="http://schemas.microsoft.com/office/drawing/2014/main" id="{FE0F7288-562A-3232-BF61-7A1F5150831F}"/>
              </a:ext>
            </a:extLst>
          </p:cNvPr>
          <p:cNvSpPr txBox="1"/>
          <p:nvPr/>
        </p:nvSpPr>
        <p:spPr>
          <a:xfrm>
            <a:off x="3582713" y="4528561"/>
            <a:ext cx="5026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600" dirty="0"/>
              <a:t>Table 1. Comparison of mean reward on two custom tasks.</a:t>
            </a:r>
            <a:endParaRPr kumimoji="1"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081833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Experimental Results – Stack-Towers</a:t>
            </a:r>
            <a:endParaRPr kumimoji="1" lang="zh-TW" altLang="en-US" sz="3600" dirty="0"/>
          </a:p>
        </p:txBody>
      </p:sp>
      <p:pic>
        <p:nvPicPr>
          <p:cNvPr id="6" name="two-stream-image-goal-transporter-stack-towers-000001">
            <a:hlinkClick r:id="" action="ppaction://media"/>
            <a:extLst>
              <a:ext uri="{FF2B5EF4-FFF2-40B4-BE49-F238E27FC236}">
                <a16:creationId xmlns:a16="http://schemas.microsoft.com/office/drawing/2014/main" id="{8FA1F80A-C454-6D60-A236-AE192582FC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912073" y="2817871"/>
            <a:ext cx="2956035" cy="2627587"/>
          </a:xfrm>
          <a:prstGeom prst="rect">
            <a:avLst/>
          </a:prstGeom>
        </p:spPr>
      </p:pic>
      <p:pic>
        <p:nvPicPr>
          <p:cNvPr id="7" name="two-stream-image-goal-transporter-lat-stack-towers-000001">
            <a:hlinkClick r:id="" action="ppaction://media"/>
            <a:extLst>
              <a:ext uri="{FF2B5EF4-FFF2-40B4-BE49-F238E27FC236}">
                <a16:creationId xmlns:a16="http://schemas.microsoft.com/office/drawing/2014/main" id="{1E4D51C0-0433-524E-4F1F-8217A116BC9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868109" y="2817870"/>
            <a:ext cx="2956035" cy="2627587"/>
          </a:xfrm>
          <a:prstGeom prst="rect">
            <a:avLst/>
          </a:prstGeom>
        </p:spPr>
      </p:pic>
      <p:pic>
        <p:nvPicPr>
          <p:cNvPr id="10" name="image-goal-transporter-stack-towers-000001">
            <a:hlinkClick r:id="" action="ppaction://media"/>
            <a:extLst>
              <a:ext uri="{FF2B5EF4-FFF2-40B4-BE49-F238E27FC236}">
                <a16:creationId xmlns:a16="http://schemas.microsoft.com/office/drawing/2014/main" id="{C9F776B1-F254-D516-2D1E-571EB68DEEA0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956037" y="2817871"/>
            <a:ext cx="2956036" cy="2627587"/>
          </a:xfrm>
          <a:prstGeom prst="rect">
            <a:avLst/>
          </a:prstGeom>
        </p:spPr>
      </p:pic>
      <p:pic>
        <p:nvPicPr>
          <p:cNvPr id="11" name="cliport-stack-towers-000001">
            <a:hlinkClick r:id="" action="ppaction://media"/>
            <a:extLst>
              <a:ext uri="{FF2B5EF4-FFF2-40B4-BE49-F238E27FC236}">
                <a16:creationId xmlns:a16="http://schemas.microsoft.com/office/drawing/2014/main" id="{25B6F284-3488-2F5E-5E86-D32697CFE0AF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" y="2817871"/>
            <a:ext cx="2956036" cy="2627588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9E92CBD-FA6A-BA11-68FB-416D22A9136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54207" y="0"/>
            <a:ext cx="2837793" cy="2128345"/>
          </a:xfrm>
          <a:prstGeom prst="rect">
            <a:avLst/>
          </a:prstGeom>
        </p:spPr>
      </p:pic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2E7F5DF9-3E35-FFD0-8430-98296ABC4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54"/>
            <a:ext cx="10515600" cy="5394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sz="2400" i="1" dirty="0"/>
              <a:t>“Make the tower with green, orange, yellow, brown, red blocks.”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4EE4932-E477-8906-FFD2-F656E3A51EE7}"/>
              </a:ext>
            </a:extLst>
          </p:cNvPr>
          <p:cNvSpPr txBox="1"/>
          <p:nvPr/>
        </p:nvSpPr>
        <p:spPr>
          <a:xfrm>
            <a:off x="716019" y="5445458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CLIPort</a:t>
            </a:r>
            <a:endParaRPr kumimoji="1" lang="zh-TW" altLang="en-US" sz="1200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9088A32-1136-717E-5670-F26B3FDAFE7B}"/>
              </a:ext>
            </a:extLst>
          </p:cNvPr>
          <p:cNvSpPr txBox="1"/>
          <p:nvPr/>
        </p:nvSpPr>
        <p:spPr>
          <a:xfrm>
            <a:off x="3672055" y="5471736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Single-stream</a:t>
            </a:r>
            <a:endParaRPr kumimoji="1" lang="zh-TW" altLang="en-US" sz="12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19D08918-2114-CADF-26F1-0FEC02A7104C}"/>
              </a:ext>
            </a:extLst>
          </p:cNvPr>
          <p:cNvSpPr txBox="1"/>
          <p:nvPr/>
        </p:nvSpPr>
        <p:spPr>
          <a:xfrm>
            <a:off x="6628091" y="5419180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Two-stream</a:t>
            </a:r>
            <a:endParaRPr kumimoji="1" lang="zh-TW" altLang="en-US" sz="12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EFCDBB4-E2D8-8C71-1546-AEFBE6FF95D4}"/>
              </a:ext>
            </a:extLst>
          </p:cNvPr>
          <p:cNvSpPr txBox="1"/>
          <p:nvPr/>
        </p:nvSpPr>
        <p:spPr>
          <a:xfrm>
            <a:off x="9584126" y="5419180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Two-stream-</a:t>
            </a:r>
            <a:r>
              <a:rPr kumimoji="1" lang="en-US" altLang="zh-TW" sz="1200" dirty="0" err="1"/>
              <a:t>lat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5531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13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83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96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4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455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7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413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3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Experimental Results – Stack-Boxes</a:t>
            </a:r>
            <a:endParaRPr kumimoji="1" lang="zh-TW" altLang="en-US" sz="3600" dirty="0"/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2E7F5DF9-3E35-FFD0-8430-98296ABC4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54"/>
            <a:ext cx="10515600" cy="5394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sz="2400" i="1" dirty="0"/>
              <a:t>”Stack all the boxes onto the wooden pallet.”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9088A32-1136-717E-5670-F26B3FDAFE7B}"/>
              </a:ext>
            </a:extLst>
          </p:cNvPr>
          <p:cNvSpPr txBox="1"/>
          <p:nvPr/>
        </p:nvSpPr>
        <p:spPr>
          <a:xfrm>
            <a:off x="2101335" y="5415557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Single-stream</a:t>
            </a:r>
            <a:endParaRPr kumimoji="1" lang="zh-TW" altLang="en-US" sz="12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19D08918-2114-CADF-26F1-0FEC02A7104C}"/>
              </a:ext>
            </a:extLst>
          </p:cNvPr>
          <p:cNvSpPr txBox="1"/>
          <p:nvPr/>
        </p:nvSpPr>
        <p:spPr>
          <a:xfrm>
            <a:off x="5334000" y="5415557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Two-stream</a:t>
            </a:r>
            <a:endParaRPr kumimoji="1" lang="zh-TW" altLang="en-US" sz="12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EFCDBB4-E2D8-8C71-1546-AEFBE6FF95D4}"/>
              </a:ext>
            </a:extLst>
          </p:cNvPr>
          <p:cNvSpPr txBox="1"/>
          <p:nvPr/>
        </p:nvSpPr>
        <p:spPr>
          <a:xfrm>
            <a:off x="8598755" y="5415557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Two-stream-</a:t>
            </a:r>
            <a:r>
              <a:rPr kumimoji="1" lang="en-US" altLang="zh-TW" sz="1200" dirty="0" err="1"/>
              <a:t>lat</a:t>
            </a:r>
            <a:endParaRPr kumimoji="1" lang="zh-TW" altLang="en-US" sz="1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6C903FF-1B98-3698-22A3-EF86A27C69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0419" y="0"/>
            <a:ext cx="2956036" cy="2217027"/>
          </a:xfrm>
          <a:prstGeom prst="rect">
            <a:avLst/>
          </a:prstGeom>
        </p:spPr>
      </p:pic>
      <p:pic>
        <p:nvPicPr>
          <p:cNvPr id="5" name="image-goal-transporter-stack-boxes-000001">
            <a:hlinkClick r:id="" action="ppaction://media"/>
            <a:extLst>
              <a:ext uri="{FF2B5EF4-FFF2-40B4-BE49-F238E27FC236}">
                <a16:creationId xmlns:a16="http://schemas.microsoft.com/office/drawing/2014/main" id="{ED2735ED-719E-7BD7-5F9B-33D15D4B1B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85318" y="2791593"/>
            <a:ext cx="2956035" cy="2627587"/>
          </a:xfrm>
          <a:prstGeom prst="rect">
            <a:avLst/>
          </a:prstGeom>
        </p:spPr>
      </p:pic>
      <p:pic>
        <p:nvPicPr>
          <p:cNvPr id="8" name="two-stream-image-goal-transformer-lat-stack-boxes-000001">
            <a:hlinkClick r:id="" action="ppaction://media"/>
            <a:extLst>
              <a:ext uri="{FF2B5EF4-FFF2-40B4-BE49-F238E27FC236}">
                <a16:creationId xmlns:a16="http://schemas.microsoft.com/office/drawing/2014/main" id="{80D5384E-4E27-A413-C355-ED33FC158B6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884776" y="2791593"/>
            <a:ext cx="2951959" cy="2623964"/>
          </a:xfrm>
          <a:prstGeom prst="rect">
            <a:avLst/>
          </a:prstGeom>
        </p:spPr>
      </p:pic>
      <p:pic>
        <p:nvPicPr>
          <p:cNvPr id="9" name="two-stream-image-goal-transporter-stack-boxes-000001">
            <a:hlinkClick r:id="" action="ppaction://media"/>
            <a:extLst>
              <a:ext uri="{FF2B5EF4-FFF2-40B4-BE49-F238E27FC236}">
                <a16:creationId xmlns:a16="http://schemas.microsoft.com/office/drawing/2014/main" id="{35166D99-766A-D51A-4883-15E320F2FAEC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637085" y="2791593"/>
            <a:ext cx="2951959" cy="262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19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76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765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84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084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61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99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9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676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Conclusion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873343" cy="1231188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Propose a method on multi-view target-driven object assembly task</a:t>
            </a:r>
          </a:p>
          <a:p>
            <a:r>
              <a:rPr kumimoji="1" lang="en-US" altLang="zh-TW" sz="2400" dirty="0"/>
              <a:t>Create two custom object stacking tasks (stack towers &amp; stack boxes) </a:t>
            </a:r>
          </a:p>
        </p:txBody>
      </p:sp>
    </p:spTree>
    <p:extLst>
      <p:ext uri="{BB962C8B-B14F-4D97-AF65-F5344CB8AC3E}">
        <p14:creationId xmlns:p14="http://schemas.microsoft.com/office/powerpoint/2010/main" val="8706115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Future Directions</a:t>
            </a:r>
            <a:endParaRPr kumimoji="1" lang="zh-TW" altLang="en-US" sz="36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64F104F-937C-E52D-650A-4AF7AA1B285D}"/>
              </a:ext>
            </a:extLst>
          </p:cNvPr>
          <p:cNvSpPr txBox="1"/>
          <p:nvPr/>
        </p:nvSpPr>
        <p:spPr>
          <a:xfrm>
            <a:off x="400462" y="6308209"/>
            <a:ext cx="11044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900" dirty="0"/>
              <a:t>Ankit Goyal, </a:t>
            </a:r>
            <a:r>
              <a:rPr kumimoji="1" lang="en-US" altLang="zh-TW" sz="900" dirty="0" err="1"/>
              <a:t>Jie</a:t>
            </a:r>
            <a:r>
              <a:rPr kumimoji="1" lang="en-US" altLang="zh-TW" sz="900" dirty="0"/>
              <a:t> Xu, </a:t>
            </a:r>
            <a:r>
              <a:rPr kumimoji="1" lang="en-US" altLang="zh-TW" sz="900" dirty="0" err="1"/>
              <a:t>Yijie</a:t>
            </a:r>
            <a:r>
              <a:rPr kumimoji="1" lang="en-US" altLang="zh-TW" sz="900" dirty="0"/>
              <a:t> Guo, </a:t>
            </a:r>
            <a:r>
              <a:rPr kumimoji="1" lang="en-US" altLang="zh-TW" sz="900" dirty="0" err="1"/>
              <a:t>Valts</a:t>
            </a:r>
            <a:r>
              <a:rPr kumimoji="1" lang="en-US" altLang="zh-TW" sz="900" dirty="0"/>
              <a:t> </a:t>
            </a:r>
            <a:r>
              <a:rPr kumimoji="1" lang="en-US" altLang="zh-TW" sz="900" dirty="0" err="1"/>
              <a:t>Blukis</a:t>
            </a:r>
            <a:r>
              <a:rPr kumimoji="1" lang="en-US" altLang="zh-TW" sz="900" dirty="0"/>
              <a:t>, Yu-Wei Chao, and Dieter Fox. </a:t>
            </a:r>
            <a:r>
              <a:rPr kumimoji="1" lang="en-US" altLang="zh-TW" sz="900" dirty="0" err="1"/>
              <a:t>Rvt</a:t>
            </a:r>
            <a:r>
              <a:rPr kumimoji="1" lang="en-US" altLang="zh-TW" sz="900" dirty="0"/>
              <a:t>: Robotic view transformer for 3d object manipulation. </a:t>
            </a:r>
            <a:r>
              <a:rPr kumimoji="1" lang="en-US" altLang="zh-TW" sz="900" dirty="0" err="1"/>
              <a:t>CoRL</a:t>
            </a:r>
            <a:r>
              <a:rPr kumimoji="1" lang="en-US" altLang="zh-TW" sz="900" dirty="0"/>
              <a:t>, 2023.</a:t>
            </a:r>
          </a:p>
          <a:p>
            <a:r>
              <a:rPr kumimoji="1" lang="en-US" altLang="zh-TW" sz="900" dirty="0"/>
              <a:t>Yang, </a:t>
            </a:r>
            <a:r>
              <a:rPr kumimoji="1" lang="en-US" altLang="zh-TW" sz="900" dirty="0" err="1"/>
              <a:t>Mengjiao</a:t>
            </a:r>
            <a:r>
              <a:rPr kumimoji="1" lang="en-US" altLang="zh-TW" sz="900" dirty="0"/>
              <a:t> and Du, </a:t>
            </a:r>
            <a:r>
              <a:rPr kumimoji="1" lang="en-US" altLang="zh-TW" sz="900" dirty="0" err="1"/>
              <a:t>Yilun</a:t>
            </a:r>
            <a:r>
              <a:rPr kumimoji="1" lang="en-US" altLang="zh-TW" sz="900" dirty="0"/>
              <a:t> and </a:t>
            </a:r>
            <a:r>
              <a:rPr kumimoji="1" lang="en-US" altLang="zh-TW" sz="900" dirty="0" err="1"/>
              <a:t>Ghasemipour</a:t>
            </a:r>
            <a:r>
              <a:rPr kumimoji="1" lang="en-US" altLang="zh-TW" sz="900" dirty="0"/>
              <a:t>, </a:t>
            </a:r>
            <a:r>
              <a:rPr kumimoji="1" lang="en-US" altLang="zh-TW" sz="900" dirty="0" err="1"/>
              <a:t>Kamyar</a:t>
            </a:r>
            <a:r>
              <a:rPr kumimoji="1" lang="en-US" altLang="zh-TW" sz="900" dirty="0"/>
              <a:t> and </a:t>
            </a:r>
            <a:r>
              <a:rPr kumimoji="1" lang="en-US" altLang="zh-TW" sz="900" dirty="0" err="1"/>
              <a:t>Tompson</a:t>
            </a:r>
            <a:r>
              <a:rPr kumimoji="1" lang="en-US" altLang="zh-TW" sz="900" dirty="0"/>
              <a:t>, Jonathan and Schuurmans, Dale and </a:t>
            </a:r>
            <a:r>
              <a:rPr kumimoji="1" lang="en-US" altLang="zh-TW" sz="900" dirty="0" err="1"/>
              <a:t>Abbeel</a:t>
            </a:r>
            <a:r>
              <a:rPr kumimoji="1" lang="en-US" altLang="zh-TW" sz="900" dirty="0"/>
              <a:t>, Pieter. “</a:t>
            </a:r>
            <a:r>
              <a:rPr lang="en-US" altLang="zh-TW" sz="900" dirty="0"/>
              <a:t>Learning Interactive Real-World Simulators</a:t>
            </a:r>
            <a:r>
              <a:rPr kumimoji="1" lang="en-US" altLang="zh-TW" sz="900" dirty="0"/>
              <a:t>”. </a:t>
            </a:r>
            <a:r>
              <a:rPr kumimoji="1" lang="en-US" altLang="zh-TW" sz="900" dirty="0" err="1"/>
              <a:t>Arxiv</a:t>
            </a:r>
            <a:r>
              <a:rPr kumimoji="1" lang="en-US" altLang="zh-TW" sz="900" dirty="0"/>
              <a:t> 2023.</a:t>
            </a:r>
            <a:endParaRPr kumimoji="1" lang="zh-TW" altLang="en-US" sz="9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3E91134-EBF4-54C6-D8D2-306F5E6B8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9873343" cy="1231188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Adapt RVT framework (attend from local patches across multiple views)</a:t>
            </a:r>
          </a:p>
          <a:p>
            <a:r>
              <a:rPr kumimoji="1" lang="en-US" altLang="zh-TW" sz="2400" dirty="0"/>
              <a:t>Simulate rollouts of object assembly process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C02511C-0785-6A75-A372-9C2E9B43F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82" y="3249234"/>
            <a:ext cx="6031324" cy="199641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88B23F51-189B-9C89-1D15-16B42C6D9235}"/>
              </a:ext>
            </a:extLst>
          </p:cNvPr>
          <p:cNvSpPr txBox="1"/>
          <p:nvPr/>
        </p:nvSpPr>
        <p:spPr>
          <a:xfrm>
            <a:off x="2444244" y="5303023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RVT</a:t>
            </a:r>
            <a:endParaRPr kumimoji="1" lang="zh-TW" altLang="en-US" sz="1200" dirty="0"/>
          </a:p>
        </p:txBody>
      </p:sp>
      <p:pic>
        <p:nvPicPr>
          <p:cNvPr id="8" name="fractal_word.mp4">
            <a:hlinkClick r:id="" action="ppaction://media"/>
            <a:extLst>
              <a:ext uri="{FF2B5EF4-FFF2-40B4-BE49-F238E27FC236}">
                <a16:creationId xmlns:a16="http://schemas.microsoft.com/office/drawing/2014/main" id="{903C86FF-CAA1-C436-D7EF-560ACA8F63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18422" y="2494916"/>
            <a:ext cx="4126092" cy="2750728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CF55B6BB-74D9-5FED-1881-6093ABEAA30C}"/>
              </a:ext>
            </a:extLst>
          </p:cNvPr>
          <p:cNvSpPr txBox="1"/>
          <p:nvPr/>
        </p:nvSpPr>
        <p:spPr>
          <a:xfrm>
            <a:off x="8619468" y="5264838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UniSim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24815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10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Overview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3574996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Problem Formulation &amp; Motivation</a:t>
            </a:r>
          </a:p>
          <a:p>
            <a:r>
              <a:rPr kumimoji="1" lang="en-US" altLang="zh-TW" sz="2400" dirty="0"/>
              <a:t>Related Works</a:t>
            </a:r>
          </a:p>
          <a:p>
            <a:r>
              <a:rPr kumimoji="1" lang="en-US" altLang="zh-TW" sz="2400" dirty="0"/>
              <a:t>Method Design</a:t>
            </a:r>
          </a:p>
          <a:p>
            <a:r>
              <a:rPr kumimoji="1" lang="en-US" altLang="zh-TW" sz="2400" dirty="0"/>
              <a:t>Dataset Collection</a:t>
            </a:r>
          </a:p>
          <a:p>
            <a:r>
              <a:rPr kumimoji="1" lang="en-US" altLang="zh-TW" sz="2400" dirty="0"/>
              <a:t>Experimental Results</a:t>
            </a:r>
          </a:p>
          <a:p>
            <a:r>
              <a:rPr kumimoji="1" lang="en-US" altLang="zh-TW" sz="2400" dirty="0"/>
              <a:t>Conclusion</a:t>
            </a:r>
          </a:p>
          <a:p>
            <a:r>
              <a:rPr kumimoji="1" lang="en-US" altLang="zh-TW" sz="2400" dirty="0"/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192958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Problem Formulation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660"/>
            <a:ext cx="10515600" cy="2002277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Input: multi-view observation from current &amp; target workspace</a:t>
            </a:r>
          </a:p>
          <a:p>
            <a:r>
              <a:rPr kumimoji="1" lang="en-US" altLang="zh-TW" sz="2400" dirty="0"/>
              <a:t>Output: robot policies (where to pick &amp; where to place)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632016D-18AC-6B69-2519-3AF1DC443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61223"/>
            <a:ext cx="7772400" cy="310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39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9243"/>
          </a:xfrm>
        </p:spPr>
        <p:txBody>
          <a:bodyPr>
            <a:normAutofit/>
          </a:bodyPr>
          <a:lstStyle/>
          <a:p>
            <a:r>
              <a:rPr kumimoji="1" lang="en-US" altLang="zh-TW" sz="3600" dirty="0"/>
              <a:t>Related Works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1630777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Target-driven Object assembly</a:t>
            </a:r>
          </a:p>
          <a:p>
            <a:r>
              <a:rPr kumimoji="1" lang="en-US" altLang="zh-TW" sz="2400" dirty="0"/>
              <a:t>Multi-view robot manipulation</a:t>
            </a:r>
          </a:p>
          <a:p>
            <a:r>
              <a:rPr kumimoji="1" lang="en-US" altLang="zh-TW" sz="2400" dirty="0"/>
              <a:t>Transporter Network</a:t>
            </a:r>
          </a:p>
          <a:p>
            <a:endParaRPr kumimoji="1"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45976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Related Works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9"/>
            <a:ext cx="10515600" cy="1325564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Target-driven Object assembly</a:t>
            </a:r>
          </a:p>
          <a:p>
            <a:pPr lvl="1"/>
            <a:r>
              <a:rPr kumimoji="1" lang="en-US" altLang="zh-TW" sz="2000" dirty="0">
                <a:solidFill>
                  <a:schemeClr val="accent6"/>
                </a:solidFill>
              </a:rPr>
              <a:t>Generalize to unseen targets</a:t>
            </a:r>
          </a:p>
          <a:p>
            <a:pPr lvl="1"/>
            <a:r>
              <a:rPr kumimoji="1" lang="en-US" altLang="zh-TW" sz="2000" dirty="0">
                <a:solidFill>
                  <a:srgbClr val="C00000"/>
                </a:solidFill>
              </a:rPr>
              <a:t>Learn graph-based policies, need GT state from simulator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9BBAF3C-5D56-E182-0DB9-230B3504F2D8}"/>
              </a:ext>
            </a:extLst>
          </p:cNvPr>
          <p:cNvSpPr txBox="1"/>
          <p:nvPr/>
        </p:nvSpPr>
        <p:spPr>
          <a:xfrm>
            <a:off x="430242" y="5964127"/>
            <a:ext cx="1104405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900" dirty="0" err="1"/>
              <a:t>Hyunsoo</a:t>
            </a:r>
            <a:r>
              <a:rPr kumimoji="1" lang="en-US" altLang="zh-TW" sz="900" dirty="0"/>
              <a:t> Chung, </a:t>
            </a:r>
            <a:r>
              <a:rPr kumimoji="1" lang="en-US" altLang="zh-TW" sz="900" dirty="0" err="1"/>
              <a:t>Jungtaek</a:t>
            </a:r>
            <a:r>
              <a:rPr kumimoji="1" lang="en-US" altLang="zh-TW" sz="900" dirty="0"/>
              <a:t> Kim, Boris Knyazev, </a:t>
            </a:r>
            <a:r>
              <a:rPr kumimoji="1" lang="en-US" altLang="zh-TW" sz="900" dirty="0" err="1"/>
              <a:t>Jinhwi</a:t>
            </a:r>
            <a:r>
              <a:rPr kumimoji="1" lang="en-US" altLang="zh-TW" sz="900" dirty="0"/>
              <a:t> Lee, Graham W. Taylor, </a:t>
            </a:r>
            <a:r>
              <a:rPr kumimoji="1" lang="en-US" altLang="zh-TW" sz="900" dirty="0" err="1"/>
              <a:t>Jaesik</a:t>
            </a:r>
            <a:r>
              <a:rPr kumimoji="1" lang="en-US" altLang="zh-TW" sz="900" dirty="0"/>
              <a:t> Park, and </a:t>
            </a:r>
            <a:r>
              <a:rPr kumimoji="1" lang="en-US" altLang="zh-TW" sz="900" dirty="0" err="1"/>
              <a:t>Minsu</a:t>
            </a:r>
            <a:r>
              <a:rPr kumimoji="1" lang="en-US" altLang="zh-TW" sz="900" dirty="0"/>
              <a:t> Cho. Brick-by-brick: Combinatorial construction with deep reinforcement learning, 2021.</a:t>
            </a:r>
          </a:p>
          <a:p>
            <a:r>
              <a:rPr kumimoji="1" lang="en-US" altLang="zh-TW" sz="900" dirty="0" err="1"/>
              <a:t>Niklas</a:t>
            </a:r>
            <a:r>
              <a:rPr kumimoji="1" lang="en-US" altLang="zh-TW" sz="900" dirty="0"/>
              <a:t> Funk, Georgia </a:t>
            </a:r>
            <a:r>
              <a:rPr kumimoji="1" lang="en-US" altLang="zh-TW" sz="900" dirty="0" err="1"/>
              <a:t>Chalvatzaki</a:t>
            </a:r>
            <a:r>
              <a:rPr kumimoji="1" lang="en-US" altLang="zh-TW" sz="900" dirty="0"/>
              <a:t>, Boris </a:t>
            </a:r>
            <a:r>
              <a:rPr kumimoji="1" lang="en-US" altLang="zh-TW" sz="900" dirty="0" err="1"/>
              <a:t>Belousov</a:t>
            </a:r>
            <a:r>
              <a:rPr kumimoji="1" lang="en-US" altLang="zh-TW" sz="900" dirty="0"/>
              <a:t>, and Jan Peters. Learn2assemble with structured </a:t>
            </a:r>
            <a:r>
              <a:rPr kumimoji="1" lang="en-US" altLang="zh-TW" sz="900" dirty="0" err="1"/>
              <a:t>representa</a:t>
            </a:r>
            <a:r>
              <a:rPr kumimoji="1" lang="en-US" altLang="zh-TW" sz="900" dirty="0"/>
              <a:t>- </a:t>
            </a:r>
            <a:r>
              <a:rPr kumimoji="1" lang="en-US" altLang="zh-TW" sz="900" dirty="0" err="1"/>
              <a:t>tions</a:t>
            </a:r>
            <a:r>
              <a:rPr kumimoji="1" lang="en-US" altLang="zh-TW" sz="900" dirty="0"/>
              <a:t> and search for robotic architectural construction. </a:t>
            </a:r>
            <a:r>
              <a:rPr kumimoji="1" lang="en-US" altLang="zh-TW" sz="900" dirty="0" err="1"/>
              <a:t>CoRL</a:t>
            </a:r>
            <a:r>
              <a:rPr kumimoji="1" lang="en-US" altLang="zh-TW" sz="900" dirty="0"/>
              <a:t>, 2021.</a:t>
            </a:r>
          </a:p>
          <a:p>
            <a:r>
              <a:rPr kumimoji="1" lang="en-US" altLang="zh-TW" sz="900" dirty="0" err="1"/>
              <a:t>Seyed</a:t>
            </a:r>
            <a:r>
              <a:rPr kumimoji="1" lang="en-US" altLang="zh-TW" sz="900" dirty="0"/>
              <a:t> </a:t>
            </a:r>
            <a:r>
              <a:rPr kumimoji="1" lang="en-US" altLang="zh-TW" sz="900" dirty="0" err="1"/>
              <a:t>Kamyar</a:t>
            </a:r>
            <a:r>
              <a:rPr kumimoji="1" lang="en-US" altLang="zh-TW" sz="900" dirty="0"/>
              <a:t> </a:t>
            </a:r>
            <a:r>
              <a:rPr kumimoji="1" lang="en-US" altLang="zh-TW" sz="900" dirty="0" err="1"/>
              <a:t>Seyed</a:t>
            </a:r>
            <a:r>
              <a:rPr kumimoji="1" lang="en-US" altLang="zh-TW" sz="900" dirty="0"/>
              <a:t> </a:t>
            </a:r>
            <a:r>
              <a:rPr kumimoji="1" lang="en-US" altLang="zh-TW" sz="900" dirty="0" err="1"/>
              <a:t>Ghasemipour</a:t>
            </a:r>
            <a:r>
              <a:rPr kumimoji="1" lang="en-US" altLang="zh-TW" sz="900" dirty="0"/>
              <a:t>, Daniel Freeman, By- </a:t>
            </a:r>
            <a:r>
              <a:rPr kumimoji="1" lang="en-US" altLang="zh-TW" sz="900" dirty="0" err="1"/>
              <a:t>ron</a:t>
            </a:r>
            <a:r>
              <a:rPr kumimoji="1" lang="en-US" altLang="zh-TW" sz="900" dirty="0"/>
              <a:t> David, </a:t>
            </a:r>
            <a:r>
              <a:rPr kumimoji="1" lang="en-US" altLang="zh-TW" sz="900" dirty="0" err="1"/>
              <a:t>Shixiang</a:t>
            </a:r>
            <a:r>
              <a:rPr kumimoji="1" lang="en-US" altLang="zh-TW" sz="900" dirty="0"/>
              <a:t> Shane Gu, Satoshi Kataoka, and Igor </a:t>
            </a:r>
            <a:r>
              <a:rPr kumimoji="1" lang="en-US" altLang="zh-TW" sz="900" dirty="0" err="1"/>
              <a:t>Mordatch</a:t>
            </a:r>
            <a:r>
              <a:rPr kumimoji="1" lang="en-US" altLang="zh-TW" sz="900" dirty="0"/>
              <a:t>. Blocks assemble! learning to assemble with large-scale structured reinforcement learning. ICML, 2022.</a:t>
            </a:r>
          </a:p>
          <a:p>
            <a:r>
              <a:rPr kumimoji="1" lang="en-US" altLang="zh-TW" sz="900" dirty="0"/>
              <a:t>Richard Li, Allan Jabri, Trevor Darrell, and Pulkit Agrawal. Towards practical multi-object manipulation using relational reinforcement learning, 2020.</a:t>
            </a:r>
          </a:p>
          <a:p>
            <a:r>
              <a:rPr kumimoji="1" lang="en-US" altLang="zh-TW" sz="900" dirty="0" err="1"/>
              <a:t>Yixin</a:t>
            </a:r>
            <a:r>
              <a:rPr kumimoji="1" lang="en-US" altLang="zh-TW" sz="900" dirty="0"/>
              <a:t> Lin, Austin S. Wang, Eric </a:t>
            </a:r>
            <a:r>
              <a:rPr kumimoji="1" lang="en-US" altLang="zh-TW" sz="900" dirty="0" err="1"/>
              <a:t>Undersander</a:t>
            </a:r>
            <a:r>
              <a:rPr kumimoji="1" lang="en-US" altLang="zh-TW" sz="900" dirty="0"/>
              <a:t>, and Ak- </a:t>
            </a:r>
            <a:r>
              <a:rPr kumimoji="1" lang="en-US" altLang="zh-TW" sz="900" dirty="0" err="1"/>
              <a:t>shara</a:t>
            </a:r>
            <a:r>
              <a:rPr kumimoji="1" lang="en-US" altLang="zh-TW" sz="900" dirty="0"/>
              <a:t> Rai. Efficient and interpretable robot manipulation with graph neural networks. ICRA, 2022.</a:t>
            </a:r>
            <a:endParaRPr kumimoji="1" lang="zh-TW" altLang="en-US" sz="9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1ABCF40-7747-DABC-6AB1-FDCD3D38E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383" y="2975217"/>
            <a:ext cx="5235552" cy="204585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84EEBA7-A096-5BA4-1158-73D6D64E3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4841" y="1479085"/>
            <a:ext cx="2700489" cy="354198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F2B8148-783D-50AE-980E-74AB68C8E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362893"/>
            <a:ext cx="2918153" cy="165817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1DAE61A0-C995-9B48-D7D5-AFDBBB7D92DA}"/>
              </a:ext>
            </a:extLst>
          </p:cNvPr>
          <p:cNvSpPr txBox="1"/>
          <p:nvPr/>
        </p:nvSpPr>
        <p:spPr>
          <a:xfrm>
            <a:off x="2070538" y="5021070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Brick-by-Brick</a:t>
            </a:r>
            <a:endParaRPr kumimoji="1" lang="zh-TW" altLang="en-US" sz="12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11CF6BD-1D5E-93C4-B4DF-955ED7D35235}"/>
              </a:ext>
            </a:extLst>
          </p:cNvPr>
          <p:cNvSpPr txBox="1"/>
          <p:nvPr/>
        </p:nvSpPr>
        <p:spPr>
          <a:xfrm>
            <a:off x="8252153" y="5030570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Block-Assemble!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69998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Related Works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9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Multi-view robot manipulation </a:t>
            </a:r>
          </a:p>
          <a:p>
            <a:pPr lvl="1"/>
            <a:r>
              <a:rPr kumimoji="1" lang="en-US" altLang="zh-TW" sz="2000" dirty="0">
                <a:solidFill>
                  <a:schemeClr val="accent6"/>
                </a:solidFill>
              </a:rPr>
              <a:t>Multi-view observation, avoid occlusion &amp; allow more robust policy</a:t>
            </a:r>
          </a:p>
          <a:p>
            <a:pPr lvl="1"/>
            <a:r>
              <a:rPr kumimoji="1" lang="en-US" altLang="zh-TW" sz="2000" dirty="0">
                <a:solidFill>
                  <a:srgbClr val="C00000"/>
                </a:solidFill>
              </a:rPr>
              <a:t>Do not have visual target</a:t>
            </a:r>
            <a:endParaRPr kumimoji="1" lang="en-US" altLang="zh-TW" sz="20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98692C3-6E49-445A-66E5-5AD460C778E6}"/>
              </a:ext>
            </a:extLst>
          </p:cNvPr>
          <p:cNvSpPr txBox="1"/>
          <p:nvPr/>
        </p:nvSpPr>
        <p:spPr>
          <a:xfrm>
            <a:off x="491424" y="6211669"/>
            <a:ext cx="110440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900" dirty="0"/>
              <a:t>Lin Yen-Chen, Pete Florence, Andy Zeng, Jonathan T. Barron, </a:t>
            </a:r>
            <a:r>
              <a:rPr kumimoji="1" lang="en-US" altLang="zh-TW" sz="900" dirty="0" err="1"/>
              <a:t>Yilun</a:t>
            </a:r>
            <a:r>
              <a:rPr kumimoji="1" lang="en-US" altLang="zh-TW" sz="900" dirty="0"/>
              <a:t> Du, Wei-Chiu Ma, Anthony </a:t>
            </a:r>
            <a:r>
              <a:rPr kumimoji="1" lang="en-US" altLang="zh-TW" sz="900" dirty="0" err="1"/>
              <a:t>Simeonov</a:t>
            </a:r>
            <a:r>
              <a:rPr kumimoji="1" lang="en-US" altLang="zh-TW" sz="900" dirty="0"/>
              <a:t>, Alberto Rodriguez Garcia, and Phillip Isola. MIRA: Mental imagery for robotic affordances. In Conference on Robot Learning (</a:t>
            </a:r>
            <a:r>
              <a:rPr kumimoji="1" lang="en-US" altLang="zh-TW" sz="900" dirty="0" err="1"/>
              <a:t>CoRL</a:t>
            </a:r>
            <a:r>
              <a:rPr kumimoji="1" lang="en-US" altLang="zh-TW" sz="900" dirty="0"/>
              <a:t>), 2022.</a:t>
            </a:r>
          </a:p>
          <a:p>
            <a:r>
              <a:rPr kumimoji="1" lang="en-US" altLang="zh-TW" sz="900" dirty="0"/>
              <a:t>Ankit Goyal, </a:t>
            </a:r>
            <a:r>
              <a:rPr kumimoji="1" lang="en-US" altLang="zh-TW" sz="900" dirty="0" err="1"/>
              <a:t>Jie</a:t>
            </a:r>
            <a:r>
              <a:rPr kumimoji="1" lang="en-US" altLang="zh-TW" sz="900" dirty="0"/>
              <a:t> Xu, </a:t>
            </a:r>
            <a:r>
              <a:rPr kumimoji="1" lang="en-US" altLang="zh-TW" sz="900" dirty="0" err="1"/>
              <a:t>Yijie</a:t>
            </a:r>
            <a:r>
              <a:rPr kumimoji="1" lang="en-US" altLang="zh-TW" sz="900" dirty="0"/>
              <a:t> Guo, </a:t>
            </a:r>
            <a:r>
              <a:rPr kumimoji="1" lang="en-US" altLang="zh-TW" sz="900" dirty="0" err="1"/>
              <a:t>Valts</a:t>
            </a:r>
            <a:r>
              <a:rPr kumimoji="1" lang="en-US" altLang="zh-TW" sz="900" dirty="0"/>
              <a:t> </a:t>
            </a:r>
            <a:r>
              <a:rPr kumimoji="1" lang="en-US" altLang="zh-TW" sz="900" dirty="0" err="1"/>
              <a:t>Blukis</a:t>
            </a:r>
            <a:r>
              <a:rPr kumimoji="1" lang="en-US" altLang="zh-TW" sz="900" dirty="0"/>
              <a:t>, Yu-Wei Chao, and Dieter Fox. </a:t>
            </a:r>
            <a:r>
              <a:rPr kumimoji="1" lang="en-US" altLang="zh-TW" sz="900" dirty="0" err="1"/>
              <a:t>Rvt</a:t>
            </a:r>
            <a:r>
              <a:rPr kumimoji="1" lang="en-US" altLang="zh-TW" sz="900" dirty="0"/>
              <a:t>: Robotic view transformer for 3d object manipulation. </a:t>
            </a:r>
            <a:r>
              <a:rPr kumimoji="1" lang="en-US" altLang="zh-TW" sz="900" dirty="0" err="1"/>
              <a:t>CoRL</a:t>
            </a:r>
            <a:r>
              <a:rPr kumimoji="1" lang="en-US" altLang="zh-TW" sz="900" dirty="0"/>
              <a:t>, 2023.</a:t>
            </a:r>
            <a:endParaRPr kumimoji="1" lang="zh-TW" altLang="en-US" sz="9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66DB164-FB5C-4FB7-40C1-1A6883D68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684" y="3151082"/>
            <a:ext cx="5709816" cy="187618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D7A3476B-DED4-695B-C4CA-8A9F707DB54F}"/>
              </a:ext>
            </a:extLst>
          </p:cNvPr>
          <p:cNvSpPr txBox="1"/>
          <p:nvPr/>
        </p:nvSpPr>
        <p:spPr>
          <a:xfrm>
            <a:off x="8307840" y="5144760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MIRA</a:t>
            </a:r>
            <a:endParaRPr kumimoji="1" lang="zh-TW" altLang="en-US" sz="12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D4C66B62-7C4B-3478-3CA5-EEB3DD5645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00" y="3090971"/>
            <a:ext cx="6031324" cy="1996410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F4F6AA73-3CA2-1A60-43F7-A607A7E38D9C}"/>
              </a:ext>
            </a:extLst>
          </p:cNvPr>
          <p:cNvSpPr txBox="1"/>
          <p:nvPr/>
        </p:nvSpPr>
        <p:spPr>
          <a:xfrm>
            <a:off x="2360162" y="5144760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RVT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926293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Related Works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9"/>
            <a:ext cx="10515600" cy="1325564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Transporter Network</a:t>
            </a:r>
          </a:p>
          <a:p>
            <a:pPr lvl="1"/>
            <a:r>
              <a:rPr kumimoji="1" lang="en-US" altLang="zh-TW" sz="2000" dirty="0">
                <a:solidFill>
                  <a:schemeClr val="accent6"/>
                </a:solidFill>
              </a:rPr>
              <a:t>Top-down affordance map, provide spatial precision</a:t>
            </a:r>
          </a:p>
          <a:p>
            <a:pPr lvl="1"/>
            <a:r>
              <a:rPr kumimoji="1" lang="en-US" altLang="zh-TW" sz="2000" dirty="0">
                <a:solidFill>
                  <a:srgbClr val="C00000"/>
                </a:solidFill>
              </a:rPr>
              <a:t>Can not observe stacked objects, need multi-view visual input</a:t>
            </a:r>
            <a:endParaRPr kumimoji="1" lang="en-US" altLang="zh-TW" sz="20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9BBAF3C-5D56-E182-0DB9-230B3504F2D8}"/>
              </a:ext>
            </a:extLst>
          </p:cNvPr>
          <p:cNvSpPr txBox="1"/>
          <p:nvPr/>
        </p:nvSpPr>
        <p:spPr>
          <a:xfrm>
            <a:off x="461772" y="6161064"/>
            <a:ext cx="110440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900" dirty="0"/>
              <a:t>Andy Zeng, Pete Florence, Jonathan </a:t>
            </a:r>
            <a:r>
              <a:rPr kumimoji="1" lang="en-US" altLang="zh-TW" sz="900" dirty="0" err="1"/>
              <a:t>Tompson</a:t>
            </a:r>
            <a:r>
              <a:rPr kumimoji="1" lang="en-US" altLang="zh-TW" sz="900" dirty="0"/>
              <a:t>, Stefan Welker, Jonathan </a:t>
            </a:r>
            <a:r>
              <a:rPr kumimoji="1" lang="en-US" altLang="zh-TW" sz="900" dirty="0" err="1"/>
              <a:t>Chien</a:t>
            </a:r>
            <a:r>
              <a:rPr kumimoji="1" lang="en-US" altLang="zh-TW" sz="900" dirty="0"/>
              <a:t>, Maria </a:t>
            </a:r>
            <a:r>
              <a:rPr kumimoji="1" lang="en-US" altLang="zh-TW" sz="900" dirty="0" err="1"/>
              <a:t>Attarian</a:t>
            </a:r>
            <a:r>
              <a:rPr kumimoji="1" lang="en-US" altLang="zh-TW" sz="900" dirty="0"/>
              <a:t>, Travis Arm- strong, Ivan Krasin, Dan Duong, </a:t>
            </a:r>
            <a:r>
              <a:rPr kumimoji="1" lang="en-US" altLang="zh-TW" sz="900" dirty="0" err="1"/>
              <a:t>Ayzaan</a:t>
            </a:r>
            <a:r>
              <a:rPr kumimoji="1" lang="en-US" altLang="zh-TW" sz="900" dirty="0"/>
              <a:t> Wahid, Vikas </a:t>
            </a:r>
            <a:r>
              <a:rPr kumimoji="1" lang="en-US" altLang="zh-TW" sz="900" dirty="0" err="1"/>
              <a:t>Sindhwani</a:t>
            </a:r>
            <a:r>
              <a:rPr kumimoji="1" lang="en-US" altLang="zh-TW" sz="900" dirty="0"/>
              <a:t>, and Johnny Lee. Transporter networks: Rearranging the visual world for robotic manipulation, 2020.</a:t>
            </a:r>
          </a:p>
          <a:p>
            <a:r>
              <a:rPr lang="en-US" altLang="zh-TW" sz="900" dirty="0"/>
              <a:t>Shridhar, Mohit and </a:t>
            </a:r>
            <a:r>
              <a:rPr lang="en-US" altLang="zh-TW" sz="900" dirty="0" err="1"/>
              <a:t>Manuelli</a:t>
            </a:r>
            <a:r>
              <a:rPr lang="en-US" altLang="zh-TW" sz="900" dirty="0"/>
              <a:t>, Lucas and Fox, Dieter. “CLIPort: What and Where Pathways for Robotic Manipulation.” </a:t>
            </a:r>
            <a:r>
              <a:rPr lang="en-US" altLang="zh-TW" sz="900" dirty="0" err="1"/>
              <a:t>CoRL</a:t>
            </a:r>
            <a:r>
              <a:rPr lang="en-US" altLang="zh-TW" sz="900" dirty="0"/>
              <a:t> 2021.</a:t>
            </a:r>
            <a:endParaRPr kumimoji="1" lang="zh-TW" altLang="en-US" sz="900" dirty="0"/>
          </a:p>
        </p:txBody>
      </p:sp>
      <p:pic>
        <p:nvPicPr>
          <p:cNvPr id="7" name="animation.mp4">
            <a:hlinkClick r:id="" action="ppaction://media"/>
            <a:extLst>
              <a:ext uri="{FF2B5EF4-FFF2-40B4-BE49-F238E27FC236}">
                <a16:creationId xmlns:a16="http://schemas.microsoft.com/office/drawing/2014/main" id="{92451835-604A-D9F1-5378-09AA0B869A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3975" y="2889932"/>
            <a:ext cx="2752725" cy="2752725"/>
          </a:xfrm>
          <a:prstGeom prst="rect">
            <a:avLst/>
          </a:prstGeom>
        </p:spPr>
      </p:pic>
      <p:pic>
        <p:nvPicPr>
          <p:cNvPr id="1026" name="Picture 2" descr="Interpolate start reference image.">
            <a:extLst>
              <a:ext uri="{FF2B5EF4-FFF2-40B4-BE49-F238E27FC236}">
                <a16:creationId xmlns:a16="http://schemas.microsoft.com/office/drawing/2014/main" id="{8213A619-3B96-977F-F7B5-2455B07E7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5745" y="2889932"/>
            <a:ext cx="6096000" cy="275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2DE3831C-39A1-FB48-FC87-B22EEFC239F4}"/>
              </a:ext>
            </a:extLst>
          </p:cNvPr>
          <p:cNvSpPr txBox="1"/>
          <p:nvPr/>
        </p:nvSpPr>
        <p:spPr>
          <a:xfrm>
            <a:off x="2238337" y="5642657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Transporter Network</a:t>
            </a:r>
            <a:endParaRPr kumimoji="1" lang="zh-TW" altLang="en-US" sz="12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5C26378-A26E-BA53-5035-24F3801F2BF4}"/>
              </a:ext>
            </a:extLst>
          </p:cNvPr>
          <p:cNvSpPr txBox="1"/>
          <p:nvPr/>
        </p:nvSpPr>
        <p:spPr>
          <a:xfrm>
            <a:off x="7901745" y="5642657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200" dirty="0"/>
              <a:t>CLIPort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733754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40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Motivation</a:t>
            </a:r>
            <a:endParaRPr kumimoji="1"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56D358-12AB-0CBE-46DF-9DB5561AA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661"/>
            <a:ext cx="10515600" cy="1133968"/>
          </a:xfrm>
        </p:spPr>
        <p:txBody>
          <a:bodyPr>
            <a:normAutofit/>
          </a:bodyPr>
          <a:lstStyle/>
          <a:p>
            <a:r>
              <a:rPr kumimoji="1" lang="en-US" altLang="zh-TW" sz="2400" b="1" dirty="0">
                <a:solidFill>
                  <a:srgbClr val="0070C0"/>
                </a:solidFill>
              </a:rPr>
              <a:t>Multi-view</a:t>
            </a:r>
            <a:r>
              <a:rPr kumimoji="1" lang="en-US" altLang="zh-TW" sz="2400" b="1" dirty="0"/>
              <a:t> </a:t>
            </a:r>
            <a:r>
              <a:rPr kumimoji="1" lang="en-US" altLang="zh-TW" sz="2400" b="1" dirty="0">
                <a:solidFill>
                  <a:srgbClr val="00B050"/>
                </a:solidFill>
              </a:rPr>
              <a:t>Target-driven</a:t>
            </a:r>
            <a:r>
              <a:rPr kumimoji="1" lang="en-US" altLang="zh-TW" sz="2400" b="1" dirty="0"/>
              <a:t> </a:t>
            </a:r>
            <a:r>
              <a:rPr kumimoji="1" lang="en-US" altLang="zh-TW" sz="2400" b="1" dirty="0">
                <a:solidFill>
                  <a:schemeClr val="accent2"/>
                </a:solidFill>
              </a:rPr>
              <a:t>Object Assembly</a:t>
            </a:r>
            <a:r>
              <a:rPr kumimoji="1" lang="en-US" altLang="zh-TW" sz="2400" b="1" dirty="0"/>
              <a:t> by Robot Manipulation</a:t>
            </a:r>
          </a:p>
          <a:p>
            <a:r>
              <a:rPr kumimoji="1" lang="en-US" altLang="zh-TW" sz="2400" dirty="0"/>
              <a:t>Without step-by-step guideline in either language or visual manuals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632016D-18AC-6B69-2519-3AF1DC443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61223"/>
            <a:ext cx="7772400" cy="310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73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44D03-2895-187A-B897-5C32D6A8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Method Design - Transporter</a:t>
            </a:r>
            <a:endParaRPr kumimoji="1" lang="zh-TW" altLang="en-US" sz="36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1A5BD35-81C9-BCDF-2C36-54728B56F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492" y="2338652"/>
            <a:ext cx="10567015" cy="3686411"/>
          </a:xfrm>
          <a:prstGeom prst="rect">
            <a:avLst/>
          </a:prstGeom>
        </p:spPr>
      </p:pic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5181323A-3E46-5307-3781-F93C708F2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9"/>
            <a:ext cx="10515600" cy="656034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All three planning networks are the same (</a:t>
            </a:r>
            <a:r>
              <a:rPr kumimoji="1" lang="en-US" altLang="zh-TW" sz="2400" dirty="0" err="1"/>
              <a:t>ResNet</a:t>
            </a:r>
            <a:r>
              <a:rPr kumimoji="1" lang="en-US" altLang="zh-TW" sz="2400" dirty="0"/>
              <a:t>).</a:t>
            </a:r>
            <a:endParaRPr kumimoji="1" lang="en-US" altLang="zh-TW" sz="2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38E460D-E189-A49A-6472-9A221B0EF74C}"/>
              </a:ext>
            </a:extLst>
          </p:cNvPr>
          <p:cNvSpPr txBox="1"/>
          <p:nvPr/>
        </p:nvSpPr>
        <p:spPr>
          <a:xfrm>
            <a:off x="3626069" y="5949626"/>
            <a:ext cx="1471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600" b="1" dirty="0">
                <a:solidFill>
                  <a:srgbClr val="00B050"/>
                </a:solidFill>
              </a:rPr>
              <a:t>Pick network (Attention)</a:t>
            </a:r>
            <a:endParaRPr kumimoji="1" lang="zh-TW" altLang="en-US" sz="1600" b="1" dirty="0">
              <a:solidFill>
                <a:srgbClr val="00B050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F63101-54D8-0165-D030-EE26C29998B3}"/>
              </a:ext>
            </a:extLst>
          </p:cNvPr>
          <p:cNvSpPr/>
          <p:nvPr/>
        </p:nvSpPr>
        <p:spPr>
          <a:xfrm>
            <a:off x="3142593" y="2227151"/>
            <a:ext cx="2186152" cy="367966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64A532-7528-5F8C-2D19-9318A17E2429}"/>
              </a:ext>
            </a:extLst>
          </p:cNvPr>
          <p:cNvSpPr/>
          <p:nvPr/>
        </p:nvSpPr>
        <p:spPr>
          <a:xfrm>
            <a:off x="5849005" y="2326064"/>
            <a:ext cx="2906111" cy="174091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rgbClr val="FFC000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3B90163-3D0E-419C-9963-6C31D9CA6473}"/>
              </a:ext>
            </a:extLst>
          </p:cNvPr>
          <p:cNvSpPr txBox="1"/>
          <p:nvPr/>
        </p:nvSpPr>
        <p:spPr>
          <a:xfrm>
            <a:off x="6208984" y="1931760"/>
            <a:ext cx="2186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600" b="1" dirty="0">
                <a:solidFill>
                  <a:schemeClr val="accent2"/>
                </a:solidFill>
              </a:rPr>
              <a:t>Place network (Key)</a:t>
            </a:r>
            <a:endParaRPr kumimoji="1" lang="zh-TW" altLang="en-US" sz="1600" b="1" dirty="0">
              <a:solidFill>
                <a:schemeClr val="accent2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0C8F18-8A40-C4D1-A1BF-58123F0A2E05}"/>
              </a:ext>
            </a:extLst>
          </p:cNvPr>
          <p:cNvSpPr txBox="1"/>
          <p:nvPr/>
        </p:nvSpPr>
        <p:spPr>
          <a:xfrm>
            <a:off x="6361384" y="5949626"/>
            <a:ext cx="2186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600" b="1" dirty="0">
                <a:solidFill>
                  <a:srgbClr val="00B0F0"/>
                </a:solidFill>
              </a:rPr>
              <a:t>Place network (Query)</a:t>
            </a:r>
            <a:endParaRPr kumimoji="1" lang="zh-TW" altLang="en-US" sz="1600" b="1" dirty="0">
              <a:solidFill>
                <a:srgbClr val="00B0F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B52EE45-D49F-8159-33AF-32E706757F24}"/>
              </a:ext>
            </a:extLst>
          </p:cNvPr>
          <p:cNvSpPr/>
          <p:nvPr/>
        </p:nvSpPr>
        <p:spPr>
          <a:xfrm>
            <a:off x="5849004" y="4165896"/>
            <a:ext cx="2906111" cy="174091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340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2955</TotalTime>
  <Words>846</Words>
  <Application>Microsoft Macintosh PowerPoint</Application>
  <PresentationFormat>寬螢幕</PresentationFormat>
  <Paragraphs>138</Paragraphs>
  <Slides>18</Slides>
  <Notes>18</Notes>
  <HiddenSlides>0</HiddenSlides>
  <MMClips>11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4" baseType="lpstr">
      <vt:lpstr>NimbusRomNo9L</vt:lpstr>
      <vt:lpstr>Arial</vt:lpstr>
      <vt:lpstr>Calibri</vt:lpstr>
      <vt:lpstr>Calibri Light</vt:lpstr>
      <vt:lpstr>Lato</vt:lpstr>
      <vt:lpstr>Office 佈景主題</vt:lpstr>
      <vt:lpstr>LALA:  Learning Object Assembly via Learning to Attend</vt:lpstr>
      <vt:lpstr>Overview</vt:lpstr>
      <vt:lpstr>Problem Formulation</vt:lpstr>
      <vt:lpstr>Related Works</vt:lpstr>
      <vt:lpstr>Related Works</vt:lpstr>
      <vt:lpstr>Related Works</vt:lpstr>
      <vt:lpstr>Related Works</vt:lpstr>
      <vt:lpstr>Motivation</vt:lpstr>
      <vt:lpstr>Method Design - Transporter</vt:lpstr>
      <vt:lpstr>Method Design - Multi-view Target-driven Transporter</vt:lpstr>
      <vt:lpstr>Method Design - Multi-view Target-driven Transporter</vt:lpstr>
      <vt:lpstr>Method Design - Multi-view Target-driven Transporter</vt:lpstr>
      <vt:lpstr>Dataset Collections</vt:lpstr>
      <vt:lpstr>Experimental Results</vt:lpstr>
      <vt:lpstr>Experimental Results – Stack-Towers</vt:lpstr>
      <vt:lpstr>Experimental Results – Stack-Boxes</vt:lpstr>
      <vt:lpstr>Conclusion</vt:lpstr>
      <vt:lpstr>Future Directions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Hsu, Max</dc:creator>
  <cp:lastModifiedBy>Hsu, Max</cp:lastModifiedBy>
  <cp:revision>55</cp:revision>
  <dcterms:created xsi:type="dcterms:W3CDTF">2023-10-26T06:47:45Z</dcterms:created>
  <dcterms:modified xsi:type="dcterms:W3CDTF">2023-11-29T20:15:38Z</dcterms:modified>
</cp:coreProperties>
</file>

<file path=docProps/thumbnail.jpeg>
</file>